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handoutMasterIdLst>
    <p:handoutMasterId r:id="rId67"/>
  </p:handoutMasterIdLst>
  <p:sldIdLst>
    <p:sldId id="338" r:id="rId5"/>
    <p:sldId id="362" r:id="rId6"/>
    <p:sldId id="288" r:id="rId7"/>
    <p:sldId id="306" r:id="rId8"/>
    <p:sldId id="269" r:id="rId9"/>
    <p:sldId id="605" r:id="rId10"/>
    <p:sldId id="312" r:id="rId11"/>
    <p:sldId id="351" r:id="rId12"/>
    <p:sldId id="372" r:id="rId13"/>
    <p:sldId id="614" r:id="rId14"/>
    <p:sldId id="504" r:id="rId15"/>
    <p:sldId id="407" r:id="rId16"/>
    <p:sldId id="607" r:id="rId17"/>
    <p:sldId id="521" r:id="rId18"/>
    <p:sldId id="562" r:id="rId19"/>
    <p:sldId id="472" r:id="rId20"/>
    <p:sldId id="533" r:id="rId21"/>
    <p:sldId id="613" r:id="rId22"/>
    <p:sldId id="833" r:id="rId23"/>
    <p:sldId id="608" r:id="rId24"/>
    <p:sldId id="849" r:id="rId25"/>
    <p:sldId id="841" r:id="rId26"/>
    <p:sldId id="843" r:id="rId27"/>
    <p:sldId id="842" r:id="rId28"/>
    <p:sldId id="609" r:id="rId29"/>
    <p:sldId id="850" r:id="rId30"/>
    <p:sldId id="846" r:id="rId31"/>
    <p:sldId id="847" r:id="rId32"/>
    <p:sldId id="848" r:id="rId33"/>
    <p:sldId id="561" r:id="rId34"/>
    <p:sldId id="565" r:id="rId35"/>
    <p:sldId id="399" r:id="rId36"/>
    <p:sldId id="422" r:id="rId37"/>
    <p:sldId id="404" r:id="rId38"/>
    <p:sldId id="423" r:id="rId39"/>
    <p:sldId id="424" r:id="rId40"/>
    <p:sldId id="369" r:id="rId41"/>
    <p:sldId id="403" r:id="rId42"/>
    <p:sldId id="402" r:id="rId43"/>
    <p:sldId id="400" r:id="rId44"/>
    <p:sldId id="401" r:id="rId45"/>
    <p:sldId id="417" r:id="rId46"/>
    <p:sldId id="560" r:id="rId47"/>
    <p:sldId id="564" r:id="rId48"/>
    <p:sldId id="419" r:id="rId49"/>
    <p:sldId id="409" r:id="rId50"/>
    <p:sldId id="610" r:id="rId51"/>
    <p:sldId id="568" r:id="rId52"/>
    <p:sldId id="573" r:id="rId53"/>
    <p:sldId id="611" r:id="rId54"/>
    <p:sldId id="612" r:id="rId55"/>
    <p:sldId id="574" r:id="rId56"/>
    <p:sldId id="583" r:id="rId57"/>
    <p:sldId id="579" r:id="rId58"/>
    <p:sldId id="581" r:id="rId59"/>
    <p:sldId id="501" r:id="rId60"/>
    <p:sldId id="470" r:id="rId61"/>
    <p:sldId id="585" r:id="rId62"/>
    <p:sldId id="588" r:id="rId63"/>
    <p:sldId id="430" r:id="rId64"/>
    <p:sldId id="454" r:id="rId6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320" userDrawn="1">
          <p15:clr>
            <a:srgbClr val="A4A3A4"/>
          </p15:clr>
        </p15:guide>
        <p15:guide id="3" pos="748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unycis" initials="c" lastIdx="18" clrIdx="0"/>
  <p:cmAuthor id="1" name="John Degliuomini" initials="J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A83"/>
    <a:srgbClr val="FFFF00"/>
    <a:srgbClr val="FF00FF"/>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1" autoAdjust="0"/>
    <p:restoredTop sz="93836" autoAdjust="0"/>
  </p:normalViewPr>
  <p:slideViewPr>
    <p:cSldViewPr snapToObjects="1">
      <p:cViewPr varScale="1">
        <p:scale>
          <a:sx n="119" d="100"/>
          <a:sy n="119" d="100"/>
        </p:scale>
        <p:origin x="560" y="184"/>
      </p:cViewPr>
      <p:guideLst>
        <p:guide orient="horz" pos="3456"/>
        <p:guide pos="320"/>
        <p:guide pos="7488"/>
      </p:guideLst>
    </p:cSldViewPr>
  </p:slideViewPr>
  <p:outlineViewPr>
    <p:cViewPr>
      <p:scale>
        <a:sx n="33" d="100"/>
        <a:sy n="33" d="100"/>
      </p:scale>
      <p:origin x="48" y="17490"/>
    </p:cViewPr>
  </p:outlineViewPr>
  <p:notesTextViewPr>
    <p:cViewPr>
      <p:scale>
        <a:sx n="1" d="1"/>
        <a:sy n="1" d="1"/>
      </p:scale>
      <p:origin x="0" y="0"/>
    </p:cViewPr>
  </p:notesTextViewPr>
  <p:sorterViewPr>
    <p:cViewPr>
      <p:scale>
        <a:sx n="50" d="100"/>
        <a:sy n="50" d="100"/>
      </p:scale>
      <p:origin x="0" y="0"/>
    </p:cViewPr>
  </p:sorterViewPr>
  <p:notesViewPr>
    <p:cSldViewPr snapToObjects="1" showGuides="1">
      <p:cViewPr varScale="1">
        <p:scale>
          <a:sx n="82" d="100"/>
          <a:sy n="82" d="100"/>
        </p:scale>
        <p:origin x="-175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41" y="0"/>
            <a:ext cx="3038475" cy="465138"/>
          </a:xfrm>
          <a:prstGeom prst="rect">
            <a:avLst/>
          </a:prstGeom>
        </p:spPr>
        <p:txBody>
          <a:bodyPr vert="horz" lIns="93164" tIns="46582" rIns="93164" bIns="46582" rtlCol="0"/>
          <a:lstStyle>
            <a:lvl1pPr algn="r" fontAlgn="auto">
              <a:spcBef>
                <a:spcPts val="0"/>
              </a:spcBef>
              <a:spcAft>
                <a:spcPts val="0"/>
              </a:spcAft>
              <a:defRPr sz="1200">
                <a:latin typeface="+mn-lt"/>
              </a:defRPr>
            </a:lvl1pPr>
          </a:lstStyle>
          <a:p>
            <a:pPr>
              <a:defRPr/>
            </a:pPr>
            <a:fld id="{59CADAB8-CED6-4AB5-8E66-DB380975C172}" type="datetimeFigureOut">
              <a:rPr lang="en-US"/>
              <a:pPr>
                <a:defRPr/>
              </a:pPr>
              <a:t>9/2/25</a:t>
            </a:fld>
            <a:endParaRPr lang="en-US" dirty="0"/>
          </a:p>
        </p:txBody>
      </p:sp>
      <p:sp>
        <p:nvSpPr>
          <p:cNvPr id="4" name="Footer Placeholder 3"/>
          <p:cNvSpPr>
            <a:spLocks noGrp="1"/>
          </p:cNvSpPr>
          <p:nvPr>
            <p:ph type="ftr" sz="quarter" idx="2"/>
          </p:nvPr>
        </p:nvSpPr>
        <p:spPr>
          <a:xfrm>
            <a:off x="3"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3164" tIns="46582" rIns="93164" bIns="46582" rtlCol="0" anchor="b"/>
          <a:lstStyle>
            <a:lvl1pPr algn="r" fontAlgn="auto">
              <a:spcBef>
                <a:spcPts val="0"/>
              </a:spcBef>
              <a:spcAft>
                <a:spcPts val="0"/>
              </a:spcAft>
              <a:defRPr sz="1200">
                <a:latin typeface="+mn-lt"/>
              </a:defRPr>
            </a:lvl1pPr>
          </a:lstStyle>
          <a:p>
            <a:pPr>
              <a:defRPr/>
            </a:pPr>
            <a:fld id="{59FB74A5-B5DE-472D-BF76-D2798A7BBD58}" type="slidenum">
              <a:rPr lang="en-US"/>
              <a:pPr>
                <a:defRPr/>
              </a:pPr>
              <a:t>‹#›</a:t>
            </a:fld>
            <a:endParaRPr lang="en-US" dirty="0"/>
          </a:p>
        </p:txBody>
      </p:sp>
    </p:spTree>
    <p:extLst>
      <p:ext uri="{BB962C8B-B14F-4D97-AF65-F5344CB8AC3E}">
        <p14:creationId xmlns:p14="http://schemas.microsoft.com/office/powerpoint/2010/main" val="2752342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27" tIns="45713" rIns="91427" bIns="4571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41" y="0"/>
            <a:ext cx="3038475" cy="465138"/>
          </a:xfrm>
          <a:prstGeom prst="rect">
            <a:avLst/>
          </a:prstGeom>
        </p:spPr>
        <p:txBody>
          <a:bodyPr vert="horz" lIns="91427" tIns="45713" rIns="91427" bIns="45713" rtlCol="0"/>
          <a:lstStyle>
            <a:lvl1pPr algn="r" fontAlgn="auto">
              <a:spcBef>
                <a:spcPts val="0"/>
              </a:spcBef>
              <a:spcAft>
                <a:spcPts val="0"/>
              </a:spcAft>
              <a:defRPr sz="1200">
                <a:latin typeface="+mn-lt"/>
              </a:defRPr>
            </a:lvl1pPr>
          </a:lstStyle>
          <a:p>
            <a:pPr>
              <a:defRPr/>
            </a:pPr>
            <a:fld id="{6C87F34D-C487-4E91-8E9F-5A0F76A51B63}" type="datetimeFigureOut">
              <a:rPr lang="en-US"/>
              <a:pPr>
                <a:defRPr/>
              </a:pPr>
              <a:t>9/2/25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27" tIns="45713" rIns="91427" bIns="45713" rtlCol="0" anchor="ctr"/>
          <a:lstStyle/>
          <a:p>
            <a:pPr lvl="0"/>
            <a:endParaRPr lang="en-US" noProof="0" dirty="0"/>
          </a:p>
        </p:txBody>
      </p:sp>
      <p:sp>
        <p:nvSpPr>
          <p:cNvPr id="5" name="Notes Placeholder 4"/>
          <p:cNvSpPr>
            <a:spLocks noGrp="1"/>
          </p:cNvSpPr>
          <p:nvPr>
            <p:ph type="body" sz="quarter" idx="3"/>
          </p:nvPr>
        </p:nvSpPr>
        <p:spPr>
          <a:xfrm>
            <a:off x="701676" y="4416427"/>
            <a:ext cx="5607050" cy="4183063"/>
          </a:xfrm>
          <a:prstGeom prst="rect">
            <a:avLst/>
          </a:prstGeom>
        </p:spPr>
        <p:txBody>
          <a:bodyPr vert="horz" lIns="91427" tIns="45713" rIns="91427" bIns="4571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29675"/>
            <a:ext cx="3038475" cy="465138"/>
          </a:xfrm>
          <a:prstGeom prst="rect">
            <a:avLst/>
          </a:prstGeom>
        </p:spPr>
        <p:txBody>
          <a:bodyPr vert="horz" lIns="91427" tIns="45713" rIns="91427" bIns="4571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41" y="8829675"/>
            <a:ext cx="3038475" cy="465138"/>
          </a:xfrm>
          <a:prstGeom prst="rect">
            <a:avLst/>
          </a:prstGeom>
        </p:spPr>
        <p:txBody>
          <a:bodyPr vert="horz" lIns="91427" tIns="45713" rIns="91427" bIns="45713" rtlCol="0" anchor="b"/>
          <a:lstStyle>
            <a:lvl1pPr algn="r" fontAlgn="auto">
              <a:spcBef>
                <a:spcPts val="0"/>
              </a:spcBef>
              <a:spcAft>
                <a:spcPts val="0"/>
              </a:spcAft>
              <a:defRPr sz="1200">
                <a:latin typeface="+mn-lt"/>
              </a:defRPr>
            </a:lvl1pPr>
          </a:lstStyle>
          <a:p>
            <a:pPr>
              <a:defRPr/>
            </a:pPr>
            <a:fld id="{83CDB696-4CEA-49A8-8EEA-5EFE79BADCC9}" type="slidenum">
              <a:rPr lang="en-US"/>
              <a:pPr>
                <a:defRPr/>
              </a:pPr>
              <a:t>‹#›</a:t>
            </a:fld>
            <a:endParaRPr lang="en-US" dirty="0"/>
          </a:p>
        </p:txBody>
      </p:sp>
    </p:spTree>
    <p:extLst>
      <p:ext uri="{BB962C8B-B14F-4D97-AF65-F5344CB8AC3E}">
        <p14:creationId xmlns:p14="http://schemas.microsoft.com/office/powerpoint/2010/main" val="35295021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DB696-4CEA-49A8-8EEA-5EFE79BADCC9}" type="slidenum">
              <a:rPr lang="en-US" smtClean="0"/>
              <a:pPr>
                <a:defRPr/>
              </a:pPr>
              <a:t>5</a:t>
            </a:fld>
            <a:endParaRPr lang="en-US" dirty="0"/>
          </a:p>
        </p:txBody>
      </p:sp>
    </p:spTree>
    <p:extLst>
      <p:ext uri="{BB962C8B-B14F-4D97-AF65-F5344CB8AC3E}">
        <p14:creationId xmlns:p14="http://schemas.microsoft.com/office/powerpoint/2010/main" val="2779884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CDB696-4CEA-49A8-8EEA-5EFE79BADCC9}" type="slidenum">
              <a:rPr lang="en-US" smtClean="0"/>
              <a:pPr>
                <a:defRPr/>
              </a:pPr>
              <a:t>48</a:t>
            </a:fld>
            <a:endParaRPr lang="en-US" dirty="0"/>
          </a:p>
        </p:txBody>
      </p:sp>
    </p:spTree>
    <p:extLst>
      <p:ext uri="{BB962C8B-B14F-4D97-AF65-F5344CB8AC3E}">
        <p14:creationId xmlns:p14="http://schemas.microsoft.com/office/powerpoint/2010/main" val="96804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CDB696-4CEA-49A8-8EEA-5EFE79BADCC9}" type="slidenum">
              <a:rPr lang="en-US" smtClean="0"/>
              <a:pPr>
                <a:defRPr/>
              </a:pPr>
              <a:t>58</a:t>
            </a:fld>
            <a:endParaRPr lang="en-US" dirty="0"/>
          </a:p>
        </p:txBody>
      </p:sp>
    </p:spTree>
    <p:extLst>
      <p:ext uri="{BB962C8B-B14F-4D97-AF65-F5344CB8AC3E}">
        <p14:creationId xmlns:p14="http://schemas.microsoft.com/office/powerpoint/2010/main" val="355012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4562"/>
          </a:xfrm>
        </p:spPr>
      </p:sp>
      <p:sp>
        <p:nvSpPr>
          <p:cNvPr id="3" name="Notes Placeholder 2"/>
          <p:cNvSpPr>
            <a:spLocks noGrp="1"/>
          </p:cNvSpPr>
          <p:nvPr>
            <p:ph type="body" idx="1"/>
          </p:nvPr>
        </p:nvSpPr>
        <p:spPr/>
        <p:txBody>
          <a:bodyPr/>
          <a:lstStyle/>
          <a:p>
            <a:r>
              <a:rPr lang="en-US" dirty="0"/>
              <a:t>Erin Lynum</a:t>
            </a:r>
          </a:p>
        </p:txBody>
      </p:sp>
      <p:sp>
        <p:nvSpPr>
          <p:cNvPr id="4" name="Slide Number Placeholder 3"/>
          <p:cNvSpPr>
            <a:spLocks noGrp="1"/>
          </p:cNvSpPr>
          <p:nvPr>
            <p:ph type="sldNum" sz="quarter" idx="10"/>
          </p:nvPr>
        </p:nvSpPr>
        <p:spPr/>
        <p:txBody>
          <a:bodyPr/>
          <a:lstStyle/>
          <a:p>
            <a:fld id="{C6F8E5B9-7BCC-42C8-9EA3-EE493BAE58F2}" type="slidenum">
              <a:rPr lang="en-US" altLang="en-US" smtClean="0"/>
              <a:pPr/>
              <a:t>61</a:t>
            </a:fld>
            <a:endParaRPr lang="en-US" altLang="en-US"/>
          </a:p>
        </p:txBody>
      </p:sp>
    </p:spTree>
    <p:extLst>
      <p:ext uri="{BB962C8B-B14F-4D97-AF65-F5344CB8AC3E}">
        <p14:creationId xmlns:p14="http://schemas.microsoft.com/office/powerpoint/2010/main" val="403879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4628D-2296-CCDF-D012-8C20942B2A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85EF9-B151-C6A3-0AD7-EB9871C24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88CCA-1BAC-D1C4-B3B0-CF7DF2410B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66B790-4C40-9486-FADA-AB473578BFD6}"/>
              </a:ext>
            </a:extLst>
          </p:cNvPr>
          <p:cNvSpPr>
            <a:spLocks noGrp="1"/>
          </p:cNvSpPr>
          <p:nvPr>
            <p:ph type="sldNum" sz="quarter" idx="10"/>
          </p:nvPr>
        </p:nvSpPr>
        <p:spPr/>
        <p:txBody>
          <a:bodyPr/>
          <a:lstStyle/>
          <a:p>
            <a:pPr>
              <a:defRPr/>
            </a:pPr>
            <a:fld id="{83CDB696-4CEA-49A8-8EEA-5EFE79BADCC9}" type="slidenum">
              <a:rPr lang="en-US" smtClean="0"/>
              <a:pPr>
                <a:defRPr/>
              </a:pPr>
              <a:t>22</a:t>
            </a:fld>
            <a:endParaRPr lang="en-US" dirty="0"/>
          </a:p>
        </p:txBody>
      </p:sp>
    </p:spTree>
    <p:extLst>
      <p:ext uri="{BB962C8B-B14F-4D97-AF65-F5344CB8AC3E}">
        <p14:creationId xmlns:p14="http://schemas.microsoft.com/office/powerpoint/2010/main" val="161753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045D-4D6C-AE23-166C-1CF290A16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50C70-982A-757A-5884-672A20148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A19F7B-1D3E-E4CC-132B-5C33537DC5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919AAB-6D51-C2D3-2A52-B0610DEBC3A6}"/>
              </a:ext>
            </a:extLst>
          </p:cNvPr>
          <p:cNvSpPr>
            <a:spLocks noGrp="1"/>
          </p:cNvSpPr>
          <p:nvPr>
            <p:ph type="sldNum" sz="quarter" idx="10"/>
          </p:nvPr>
        </p:nvSpPr>
        <p:spPr/>
        <p:txBody>
          <a:bodyPr/>
          <a:lstStyle/>
          <a:p>
            <a:pPr>
              <a:defRPr/>
            </a:pPr>
            <a:fld id="{83CDB696-4CEA-49A8-8EEA-5EFE79BADCC9}" type="slidenum">
              <a:rPr lang="en-US" smtClean="0"/>
              <a:pPr>
                <a:defRPr/>
              </a:pPr>
              <a:t>23</a:t>
            </a:fld>
            <a:endParaRPr lang="en-US" dirty="0"/>
          </a:p>
        </p:txBody>
      </p:sp>
    </p:spTree>
    <p:extLst>
      <p:ext uri="{BB962C8B-B14F-4D97-AF65-F5344CB8AC3E}">
        <p14:creationId xmlns:p14="http://schemas.microsoft.com/office/powerpoint/2010/main" val="157216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0CF7B-6AF0-62A6-5ABB-49B6907BF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E3CEF-89C5-6854-1EE7-466A51ECE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BE329-468A-F53C-39EE-7DCDDAEEED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7750C9-2392-42B3-1910-3B095F785EE6}"/>
              </a:ext>
            </a:extLst>
          </p:cNvPr>
          <p:cNvSpPr>
            <a:spLocks noGrp="1"/>
          </p:cNvSpPr>
          <p:nvPr>
            <p:ph type="sldNum" sz="quarter" idx="10"/>
          </p:nvPr>
        </p:nvSpPr>
        <p:spPr/>
        <p:txBody>
          <a:bodyPr/>
          <a:lstStyle/>
          <a:p>
            <a:pPr>
              <a:defRPr/>
            </a:pPr>
            <a:fld id="{83CDB696-4CEA-49A8-8EEA-5EFE79BADCC9}" type="slidenum">
              <a:rPr lang="en-US" smtClean="0"/>
              <a:pPr>
                <a:defRPr/>
              </a:pPr>
              <a:t>24</a:t>
            </a:fld>
            <a:endParaRPr lang="en-US" dirty="0"/>
          </a:p>
        </p:txBody>
      </p:sp>
    </p:spTree>
    <p:extLst>
      <p:ext uri="{BB962C8B-B14F-4D97-AF65-F5344CB8AC3E}">
        <p14:creationId xmlns:p14="http://schemas.microsoft.com/office/powerpoint/2010/main" val="3532086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CDB696-4CEA-49A8-8EEA-5EFE79BADCC9}" type="slidenum">
              <a:rPr lang="en-US" smtClean="0"/>
              <a:pPr>
                <a:defRPr/>
              </a:pPr>
              <a:t>25</a:t>
            </a:fld>
            <a:endParaRPr lang="en-US" dirty="0"/>
          </a:p>
        </p:txBody>
      </p:sp>
    </p:spTree>
    <p:extLst>
      <p:ext uri="{BB962C8B-B14F-4D97-AF65-F5344CB8AC3E}">
        <p14:creationId xmlns:p14="http://schemas.microsoft.com/office/powerpoint/2010/main" val="219187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7DF5F-79BF-F2D8-1251-686DA017D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08F28-0810-B5A4-09C1-5CADEECB70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3DF41-5913-05B7-DEDF-B2A77A9BF1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93C5BF-F720-DFD0-2750-F9C0536F0A92}"/>
              </a:ext>
            </a:extLst>
          </p:cNvPr>
          <p:cNvSpPr>
            <a:spLocks noGrp="1"/>
          </p:cNvSpPr>
          <p:nvPr>
            <p:ph type="sldNum" sz="quarter" idx="10"/>
          </p:nvPr>
        </p:nvSpPr>
        <p:spPr/>
        <p:txBody>
          <a:bodyPr/>
          <a:lstStyle/>
          <a:p>
            <a:pPr>
              <a:defRPr/>
            </a:pPr>
            <a:fld id="{83CDB696-4CEA-49A8-8EEA-5EFE79BADCC9}" type="slidenum">
              <a:rPr lang="en-US" smtClean="0"/>
              <a:pPr>
                <a:defRPr/>
              </a:pPr>
              <a:t>26</a:t>
            </a:fld>
            <a:endParaRPr lang="en-US" dirty="0"/>
          </a:p>
        </p:txBody>
      </p:sp>
    </p:spTree>
    <p:extLst>
      <p:ext uri="{BB962C8B-B14F-4D97-AF65-F5344CB8AC3E}">
        <p14:creationId xmlns:p14="http://schemas.microsoft.com/office/powerpoint/2010/main" val="41534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B3E39-C9D0-5053-7586-C1AFF97DA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E0D03-D90D-CD19-3BDD-978453C58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2AE00-0CB1-01CE-593B-6B65413603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1D8305-4CA6-BAE6-86F8-56DD6C13062A}"/>
              </a:ext>
            </a:extLst>
          </p:cNvPr>
          <p:cNvSpPr>
            <a:spLocks noGrp="1"/>
          </p:cNvSpPr>
          <p:nvPr>
            <p:ph type="sldNum" sz="quarter" idx="10"/>
          </p:nvPr>
        </p:nvSpPr>
        <p:spPr/>
        <p:txBody>
          <a:bodyPr/>
          <a:lstStyle/>
          <a:p>
            <a:pPr>
              <a:defRPr/>
            </a:pPr>
            <a:fld id="{83CDB696-4CEA-49A8-8EEA-5EFE79BADCC9}" type="slidenum">
              <a:rPr lang="en-US" smtClean="0"/>
              <a:pPr>
                <a:defRPr/>
              </a:pPr>
              <a:t>27</a:t>
            </a:fld>
            <a:endParaRPr lang="en-US" dirty="0"/>
          </a:p>
        </p:txBody>
      </p:sp>
    </p:spTree>
    <p:extLst>
      <p:ext uri="{BB962C8B-B14F-4D97-AF65-F5344CB8AC3E}">
        <p14:creationId xmlns:p14="http://schemas.microsoft.com/office/powerpoint/2010/main" val="199566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581EA-EB35-1DE2-FBCF-2BF096498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65A93-D501-C41A-98CB-BC02956C7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BFC72-8C06-E771-AB47-6B381055C6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0FBEB5-5BAE-7F5B-88BB-3BC9382BE413}"/>
              </a:ext>
            </a:extLst>
          </p:cNvPr>
          <p:cNvSpPr>
            <a:spLocks noGrp="1"/>
          </p:cNvSpPr>
          <p:nvPr>
            <p:ph type="sldNum" sz="quarter" idx="10"/>
          </p:nvPr>
        </p:nvSpPr>
        <p:spPr/>
        <p:txBody>
          <a:bodyPr/>
          <a:lstStyle/>
          <a:p>
            <a:pPr>
              <a:defRPr/>
            </a:pPr>
            <a:fld id="{83CDB696-4CEA-49A8-8EEA-5EFE79BADCC9}" type="slidenum">
              <a:rPr lang="en-US" smtClean="0"/>
              <a:pPr>
                <a:defRPr/>
              </a:pPr>
              <a:t>28</a:t>
            </a:fld>
            <a:endParaRPr lang="en-US" dirty="0"/>
          </a:p>
        </p:txBody>
      </p:sp>
    </p:spTree>
    <p:extLst>
      <p:ext uri="{BB962C8B-B14F-4D97-AF65-F5344CB8AC3E}">
        <p14:creationId xmlns:p14="http://schemas.microsoft.com/office/powerpoint/2010/main" val="3223861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27420-C563-79D7-310B-118FAB3B0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38906-F5FB-D702-0721-AF6FE9E4B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B1882-C9DB-5A54-A31D-5B6A7D6E0A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756BCF-7A1E-EACB-93EF-3CB2C3B34667}"/>
              </a:ext>
            </a:extLst>
          </p:cNvPr>
          <p:cNvSpPr>
            <a:spLocks noGrp="1"/>
          </p:cNvSpPr>
          <p:nvPr>
            <p:ph type="sldNum" sz="quarter" idx="10"/>
          </p:nvPr>
        </p:nvSpPr>
        <p:spPr/>
        <p:txBody>
          <a:bodyPr/>
          <a:lstStyle/>
          <a:p>
            <a:pPr>
              <a:defRPr/>
            </a:pPr>
            <a:fld id="{83CDB696-4CEA-49A8-8EEA-5EFE79BADCC9}" type="slidenum">
              <a:rPr lang="en-US" smtClean="0"/>
              <a:pPr>
                <a:defRPr/>
              </a:pPr>
              <a:t>29</a:t>
            </a:fld>
            <a:endParaRPr lang="en-US" dirty="0"/>
          </a:p>
        </p:txBody>
      </p:sp>
    </p:spTree>
    <p:extLst>
      <p:ext uri="{BB962C8B-B14F-4D97-AF65-F5344CB8AC3E}">
        <p14:creationId xmlns:p14="http://schemas.microsoft.com/office/powerpoint/2010/main" val="3413808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4000" b="1">
                <a:solidFill>
                  <a:srgbClr val="1D3A83"/>
                </a:solidFill>
                <a:latin typeface="Tahoma" pitchFamily="34" charset="0"/>
                <a:cs typeface="Tahoma"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DD32904E-7D58-8590-91B9-CD5BEF805F1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6385" b="13692"/>
          <a:stretch/>
        </p:blipFill>
        <p:spPr>
          <a:xfrm>
            <a:off x="10135845" y="5981220"/>
            <a:ext cx="1677224" cy="703665"/>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0" y="3"/>
            <a:ext cx="12192000" cy="5867399"/>
          </a:xfrm>
          <a:solidFill>
            <a:schemeClr val="bg1">
              <a:lumMod val="95000"/>
            </a:schemeClr>
          </a:solidFill>
        </p:spPr>
        <p:txBody>
          <a:bodyPr anchor="ctr">
            <a:normAutofit/>
          </a:bodyPr>
          <a:lstStyle>
            <a:lvl1pPr marL="0" indent="0" algn="ctr">
              <a:buFontTx/>
              <a:buNone/>
              <a:defRPr sz="750">
                <a:solidFill>
                  <a:schemeClr val="bg1">
                    <a:lumMod val="65000"/>
                  </a:schemeClr>
                </a:solidFill>
              </a:defRPr>
            </a:lvl1pPr>
          </a:lstStyle>
          <a:p>
            <a:r>
              <a:rPr lang="en-US"/>
              <a:t>Click icon to add picture</a:t>
            </a:r>
          </a:p>
        </p:txBody>
      </p:sp>
      <p:pic>
        <p:nvPicPr>
          <p:cNvPr id="2" name="Picture 1">
            <a:extLst>
              <a:ext uri="{FF2B5EF4-FFF2-40B4-BE49-F238E27FC236}">
                <a16:creationId xmlns:a16="http://schemas.microsoft.com/office/drawing/2014/main" id="{5B00937E-A665-FF8C-56B6-14E791F23FE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6385" b="13692"/>
          <a:stretch/>
        </p:blipFill>
        <p:spPr>
          <a:xfrm>
            <a:off x="10135845" y="5981220"/>
            <a:ext cx="1677224" cy="703665"/>
          </a:xfrm>
          <a:prstGeom prst="rect">
            <a:avLst/>
          </a:prstGeom>
        </p:spPr>
      </p:pic>
    </p:spTree>
    <p:extLst>
      <p:ext uri="{BB962C8B-B14F-4D97-AF65-F5344CB8AC3E}">
        <p14:creationId xmlns:p14="http://schemas.microsoft.com/office/powerpoint/2010/main" val="209444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_Ligh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DCBF4D5-E25A-424B-9952-3793F58C743C}"/>
              </a:ext>
            </a:extLst>
          </p:cNvPr>
          <p:cNvSpPr>
            <a:spLocks noGrp="1"/>
          </p:cNvSpPr>
          <p:nvPr>
            <p:ph type="title"/>
          </p:nvPr>
        </p:nvSpPr>
        <p:spPr>
          <a:xfrm>
            <a:off x="571500" y="485441"/>
            <a:ext cx="11143915" cy="798237"/>
          </a:xfrm>
          <a:prstGeom prst="rect">
            <a:avLst/>
          </a:prstGeom>
        </p:spPr>
        <p:txBody>
          <a:bodyPr vert="horz" lIns="91440" tIns="45720" rIns="91440" bIns="45720" rtlCol="0" anchor="b">
            <a:noAutofit/>
          </a:bodyPr>
          <a:lstStyle>
            <a:lvl1pPr>
              <a:defRPr>
                <a:solidFill>
                  <a:schemeClr val="accent2"/>
                </a:solidFill>
              </a:defRPr>
            </a:lvl1pPr>
          </a:lstStyle>
          <a:p>
            <a:r>
              <a:rPr lang="en-US"/>
              <a:t>Click to edit Master title style</a:t>
            </a:r>
          </a:p>
        </p:txBody>
      </p:sp>
      <p:sp>
        <p:nvSpPr>
          <p:cNvPr id="10" name="Text Placeholder 9">
            <a:extLst>
              <a:ext uri="{FF2B5EF4-FFF2-40B4-BE49-F238E27FC236}">
                <a16:creationId xmlns:a16="http://schemas.microsoft.com/office/drawing/2014/main" id="{D2A192E8-8EEE-4847-BE3B-609907B7DC3E}"/>
              </a:ext>
            </a:extLst>
          </p:cNvPr>
          <p:cNvSpPr>
            <a:spLocks noGrp="1"/>
          </p:cNvSpPr>
          <p:nvPr>
            <p:ph type="body" sz="quarter" idx="10"/>
          </p:nvPr>
        </p:nvSpPr>
        <p:spPr>
          <a:xfrm>
            <a:off x="571500" y="1714500"/>
            <a:ext cx="11144251" cy="4152900"/>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A3888558-2F41-4FDC-A4E7-90C868C10430}"/>
              </a:ext>
            </a:extLst>
          </p:cNvPr>
          <p:cNvCxnSpPr>
            <a:cxnSpLocks/>
          </p:cNvCxnSpPr>
          <p:nvPr userDrawn="1"/>
        </p:nvCxnSpPr>
        <p:spPr>
          <a:xfrm>
            <a:off x="685800" y="1485900"/>
            <a:ext cx="11029615" cy="0"/>
          </a:xfrm>
          <a:prstGeom prst="line">
            <a:avLst/>
          </a:prstGeom>
          <a:ln w="9525">
            <a:solidFill>
              <a:schemeClr val="accent1"/>
            </a:solidFill>
          </a:ln>
        </p:spPr>
        <p:style>
          <a:lnRef idx="1">
            <a:schemeClr val="accent5"/>
          </a:lnRef>
          <a:fillRef idx="0">
            <a:schemeClr val="accent5"/>
          </a:fillRef>
          <a:effectRef idx="0">
            <a:schemeClr val="accent5"/>
          </a:effectRef>
          <a:fontRef idx="minor">
            <a:schemeClr val="tx1"/>
          </a:fontRef>
        </p:style>
      </p:cxnSp>
      <p:pic>
        <p:nvPicPr>
          <p:cNvPr id="2" name="Picture 1">
            <a:extLst>
              <a:ext uri="{FF2B5EF4-FFF2-40B4-BE49-F238E27FC236}">
                <a16:creationId xmlns:a16="http://schemas.microsoft.com/office/drawing/2014/main" id="{566DD3AD-2317-7686-023A-AE9B8460AF0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6385" b="13692"/>
          <a:stretch/>
        </p:blipFill>
        <p:spPr>
          <a:xfrm>
            <a:off x="10135845" y="5981220"/>
            <a:ext cx="1677224" cy="703665"/>
          </a:xfrm>
          <a:prstGeom prst="rect">
            <a:avLst/>
          </a:prstGeom>
        </p:spPr>
      </p:pic>
    </p:spTree>
    <p:extLst>
      <p:ext uri="{BB962C8B-B14F-4D97-AF65-F5344CB8AC3E}">
        <p14:creationId xmlns:p14="http://schemas.microsoft.com/office/powerpoint/2010/main" val="115797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4D2E9001-4928-4A30-AAA3-178FDB7BC19B}" type="slidenum">
              <a:rPr lang="en-US" altLang="en-US"/>
              <a:pPr/>
              <a:t>‹#›</a:t>
            </a:fld>
            <a:endParaRPr lang="en-US" altLang="en-US"/>
          </a:p>
        </p:txBody>
      </p:sp>
    </p:spTree>
    <p:extLst>
      <p:ext uri="{BB962C8B-B14F-4D97-AF65-F5344CB8AC3E}">
        <p14:creationId xmlns:p14="http://schemas.microsoft.com/office/powerpoint/2010/main" val="4267663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Genral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1560"/>
          </a:xfrm>
        </p:spPr>
        <p:txBody>
          <a:bodyPr>
            <a:normAutofit/>
          </a:bodyPr>
          <a:lstStyle>
            <a:lvl1pPr>
              <a:defRPr sz="3000" b="1">
                <a:solidFill>
                  <a:srgbClr val="1D3A83"/>
                </a:solidFill>
                <a:latin typeface="Tahoma" pitchFamily="34" charset="0"/>
                <a:cs typeface="Tahoma" pitchFamily="34" charset="0"/>
              </a:defRPr>
            </a:lvl1pPr>
          </a:lstStyle>
          <a:p>
            <a:r>
              <a:rPr lang="en-US" dirty="0"/>
              <a:t>Click to edit Master title style</a:t>
            </a:r>
          </a:p>
        </p:txBody>
      </p:sp>
      <p:sp>
        <p:nvSpPr>
          <p:cNvPr id="15" name="Vertical Text Placeholder 2"/>
          <p:cNvSpPr>
            <a:spLocks noGrp="1"/>
          </p:cNvSpPr>
          <p:nvPr>
            <p:ph type="body" orient="vert" idx="1"/>
          </p:nvPr>
        </p:nvSpPr>
        <p:spPr>
          <a:xfrm>
            <a:off x="5892800" y="1447801"/>
            <a:ext cx="5791201" cy="3733801"/>
          </a:xfr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508000" y="1447800"/>
            <a:ext cx="5080000" cy="3733800"/>
          </a:xfrm>
        </p:spPr>
        <p:txBody>
          <a:bodyPr/>
          <a:lstStyle/>
          <a:p>
            <a:pPr lvl="0"/>
            <a:endParaRPr lang="en-US" dirty="0"/>
          </a:p>
        </p:txBody>
      </p:sp>
      <p:sp>
        <p:nvSpPr>
          <p:cNvPr id="8" name="Slide Number Placeholder 1"/>
          <p:cNvSpPr>
            <a:spLocks noGrp="1"/>
          </p:cNvSpPr>
          <p:nvPr>
            <p:ph type="sldNum" sz="quarter" idx="4"/>
          </p:nvPr>
        </p:nvSpPr>
        <p:spPr>
          <a:xfrm>
            <a:off x="321733"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pPr eaLnBrk="1" hangingPunct="1">
              <a:spcBef>
                <a:spcPct val="0"/>
              </a:spcBef>
            </a:pPr>
            <a:fld id="{0C87FE0E-BF1F-47A0-807E-D7301F5A83B3}" type="slidenum">
              <a:rPr lang="en-US" smtClean="0">
                <a:solidFill>
                  <a:prstClr val="black">
                    <a:tint val="75000"/>
                  </a:prstClr>
                </a:solidFill>
                <a:ea typeface="+mn-ea"/>
              </a:rPr>
              <a:pPr eaLnBrk="1" hangingPunct="1">
                <a:spcBef>
                  <a:spcPct val="0"/>
                </a:spcBef>
              </a:pPr>
              <a:t>‹#›</a:t>
            </a:fld>
            <a:endParaRPr lang="en-US">
              <a:solidFill>
                <a:prstClr val="black">
                  <a:tint val="75000"/>
                </a:prstClr>
              </a:solidFill>
              <a:ea typeface="+mn-ea"/>
            </a:endParaRPr>
          </a:p>
        </p:txBody>
      </p:sp>
    </p:spTree>
    <p:extLst>
      <p:ext uri="{BB962C8B-B14F-4D97-AF65-F5344CB8AC3E}">
        <p14:creationId xmlns:p14="http://schemas.microsoft.com/office/powerpoint/2010/main" val="130532650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pecial feature text with 1 picture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62E4A5-9180-D040-BB2E-260A69ED4025}"/>
              </a:ext>
            </a:extLst>
          </p:cNvPr>
          <p:cNvSpPr/>
          <p:nvPr userDrawn="1"/>
        </p:nvSpPr>
        <p:spPr>
          <a:xfrm>
            <a:off x="-1" y="0"/>
            <a:ext cx="5022851" cy="6858000"/>
          </a:xfrm>
          <a:prstGeom prst="rect">
            <a:avLst/>
          </a:prstGeom>
          <a:solidFill>
            <a:srgbClr val="1C3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839788" y="680524"/>
            <a:ext cx="3932237" cy="1068388"/>
          </a:xfrm>
          <a:prstGeom prst="rect">
            <a:avLst/>
          </a:prstGeom>
        </p:spPr>
        <p:txBody>
          <a:bodyPr anchor="t" anchorCtr="0"/>
          <a:lstStyle>
            <a:lvl1pPr>
              <a:defRPr sz="3400" b="1" i="0">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half" idx="2" hasCustomPrompt="1"/>
          </p:nvPr>
        </p:nvSpPr>
        <p:spPr>
          <a:xfrm>
            <a:off x="839788" y="2119746"/>
            <a:ext cx="3932237" cy="2989343"/>
          </a:xfrm>
        </p:spPr>
        <p:txBody>
          <a:bodyPr/>
          <a:lstStyle>
            <a:lvl1pPr marL="0" indent="0">
              <a:lnSpc>
                <a:spcPct val="100000"/>
              </a:lnSpc>
              <a:buNone/>
              <a:defRPr sz="24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7" name="Slide Number Placeholder 5">
            <a:extLst>
              <a:ext uri="{FF2B5EF4-FFF2-40B4-BE49-F238E27FC236}">
                <a16:creationId xmlns:a16="http://schemas.microsoft.com/office/drawing/2014/main" id="{F6B502A7-59DA-1C43-AEB0-E66C20B07E4A}"/>
              </a:ext>
            </a:extLst>
          </p:cNvPr>
          <p:cNvSpPr>
            <a:spLocks noGrp="1"/>
          </p:cNvSpPr>
          <p:nvPr>
            <p:ph type="sldNum" sz="quarter" idx="10"/>
          </p:nvPr>
        </p:nvSpPr>
        <p:spPr>
          <a:xfrm>
            <a:off x="9120186" y="6288088"/>
            <a:ext cx="2743200" cy="365125"/>
          </a:xfrm>
          <a:prstGeom prst="rect">
            <a:avLst/>
          </a:prstGeom>
        </p:spPr>
        <p:txBody>
          <a:bodyPr/>
          <a:lstStyle>
            <a:lvl1pPr>
              <a:defRPr/>
            </a:lvl1pPr>
          </a:lstStyle>
          <a:p>
            <a:fld id="{43657FF2-C9B1-064D-BF58-3A638CE81656}" type="slidenum">
              <a:rPr lang="en-US" altLang="en-US"/>
              <a:pPr/>
              <a:t>‹#›</a:t>
            </a:fld>
            <a:endParaRPr lang="en-US" altLang="en-US"/>
          </a:p>
        </p:txBody>
      </p:sp>
      <p:sp>
        <p:nvSpPr>
          <p:cNvPr id="10" name="Picture Placeholder 4">
            <a:extLst>
              <a:ext uri="{FF2B5EF4-FFF2-40B4-BE49-F238E27FC236}">
                <a16:creationId xmlns:a16="http://schemas.microsoft.com/office/drawing/2014/main" id="{D85A6A9F-0925-7A43-8C6D-CAB2DBCED2CD}"/>
              </a:ext>
            </a:extLst>
          </p:cNvPr>
          <p:cNvSpPr>
            <a:spLocks noGrp="1"/>
          </p:cNvSpPr>
          <p:nvPr>
            <p:ph type="pic" sz="quarter" idx="12"/>
          </p:nvPr>
        </p:nvSpPr>
        <p:spPr>
          <a:xfrm>
            <a:off x="5611814" y="680524"/>
            <a:ext cx="5740399" cy="5037651"/>
          </a:xfrm>
        </p:spPr>
        <p:txBody>
          <a:bodyPr/>
          <a:lstStyle/>
          <a:p>
            <a:r>
              <a:rPr lang="en-US"/>
              <a:t>Click icon to add picture</a:t>
            </a:r>
          </a:p>
        </p:txBody>
      </p:sp>
    </p:spTree>
    <p:extLst>
      <p:ext uri="{BB962C8B-B14F-4D97-AF65-F5344CB8AC3E}">
        <p14:creationId xmlns:p14="http://schemas.microsoft.com/office/powerpoint/2010/main" val="3225073339"/>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Poll Question">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12192000" cy="1143000"/>
          </a:xfrm>
        </p:spPr>
        <p:txBody>
          <a:bodyPr anchor="ctr">
            <a:normAutofit/>
          </a:bodyPr>
          <a:lstStyle>
            <a:lvl1pPr algn="ctr">
              <a:defRPr sz="4000" b="1" cap="none" baseline="0"/>
            </a:lvl1pPr>
          </a:lstStyle>
          <a:p>
            <a:r>
              <a:rPr lang="en-US" dirty="0"/>
              <a:t>Click to edit Master title style</a:t>
            </a:r>
          </a:p>
        </p:txBody>
      </p:sp>
      <p:sp>
        <p:nvSpPr>
          <p:cNvPr id="3" name="Text Placeholder 2"/>
          <p:cNvSpPr>
            <a:spLocks noGrp="1"/>
          </p:cNvSpPr>
          <p:nvPr>
            <p:ph type="body" idx="1"/>
          </p:nvPr>
        </p:nvSpPr>
        <p:spPr>
          <a:xfrm>
            <a:off x="914400" y="2971800"/>
            <a:ext cx="10363200" cy="1500187"/>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 name="Picture 3">
            <a:extLst>
              <a:ext uri="{FF2B5EF4-FFF2-40B4-BE49-F238E27FC236}">
                <a16:creationId xmlns:a16="http://schemas.microsoft.com/office/drawing/2014/main" id="{3F188E0F-683D-FD8C-51A2-2E75AB051E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6385" b="13692"/>
          <a:stretch/>
        </p:blipFill>
        <p:spPr>
          <a:xfrm>
            <a:off x="10135845" y="5981220"/>
            <a:ext cx="1677224" cy="703665"/>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ral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2192000" cy="777240"/>
          </a:xfrm>
        </p:spPr>
        <p:txBody>
          <a:bodyPr>
            <a:normAutofit/>
          </a:bodyPr>
          <a:lstStyle>
            <a:lvl1pPr>
              <a:defRPr sz="3000" b="1">
                <a:solidFill>
                  <a:srgbClr val="1D3A83"/>
                </a:solidFill>
                <a:latin typeface="Tahoma" pitchFamily="34" charset="0"/>
                <a:cs typeface="Tahoma" pitchFamily="34" charset="0"/>
              </a:defRPr>
            </a:lvl1pPr>
          </a:lstStyle>
          <a:p>
            <a:r>
              <a:rPr lang="en-US" dirty="0"/>
              <a:t>Click to edit Master title style</a:t>
            </a:r>
          </a:p>
        </p:txBody>
      </p:sp>
      <p:sp>
        <p:nvSpPr>
          <p:cNvPr id="15" name="Vertical Text Placeholder 2"/>
          <p:cNvSpPr>
            <a:spLocks noGrp="1"/>
          </p:cNvSpPr>
          <p:nvPr>
            <p:ph type="body" orient="vert" idx="1"/>
          </p:nvPr>
        </p:nvSpPr>
        <p:spPr>
          <a:xfrm>
            <a:off x="5588001" y="1600201"/>
            <a:ext cx="6096000" cy="3581400"/>
          </a:xfr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508000" y="1600201"/>
            <a:ext cx="4775200" cy="3581399"/>
          </a:xfrm>
        </p:spPr>
        <p:txBody>
          <a:bodyPr/>
          <a:lstStyle/>
          <a:p>
            <a:pPr lvl="0"/>
            <a:endParaRPr lang="en-US" dirty="0"/>
          </a:p>
        </p:txBody>
      </p:sp>
      <p:pic>
        <p:nvPicPr>
          <p:cNvPr id="3" name="Picture 2">
            <a:extLst>
              <a:ext uri="{FF2B5EF4-FFF2-40B4-BE49-F238E27FC236}">
                <a16:creationId xmlns:a16="http://schemas.microsoft.com/office/drawing/2014/main" id="{F9F81FB8-3187-C56B-3AE1-982DCAC9E88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6385" b="13692"/>
          <a:stretch/>
        </p:blipFill>
        <p:spPr>
          <a:xfrm>
            <a:off x="10135845" y="5981220"/>
            <a:ext cx="1677224" cy="703665"/>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Rectangle 4"/>
          <p:cNvSpPr/>
          <p:nvPr userDrawn="1"/>
        </p:nvSpPr>
        <p:spPr>
          <a:xfrm>
            <a:off x="0" y="6581002"/>
            <a:ext cx="415498" cy="276999"/>
          </a:xfrm>
          <a:prstGeom prst="rect">
            <a:avLst/>
          </a:prstGeom>
        </p:spPr>
        <p:txBody>
          <a:bodyPr wrap="none">
            <a:spAutoFit/>
          </a:bodyPr>
          <a:lstStyle/>
          <a:p>
            <a:fld id="{1B720134-4FBE-4330-BFDB-593A46FD0CAC}" type="slidenum">
              <a:rPr lang="en-US" sz="1200" smtClean="0">
                <a:solidFill>
                  <a:schemeClr val="tx1"/>
                </a:solidFill>
                <a:latin typeface="+mj-lt"/>
              </a:rPr>
              <a:pPr/>
              <a:t>‹#›</a:t>
            </a:fld>
            <a:endParaRPr lang="en-US" sz="1200" dirty="0">
              <a:solidFill>
                <a:schemeClr val="tx1"/>
              </a:solidFill>
              <a:latin typeface="+mj-lt"/>
            </a:endParaRPr>
          </a:p>
        </p:txBody>
      </p:sp>
      <p:pic>
        <p:nvPicPr>
          <p:cNvPr id="3" name="Picture 2">
            <a:extLst>
              <a:ext uri="{FF2B5EF4-FFF2-40B4-BE49-F238E27FC236}">
                <a16:creationId xmlns:a16="http://schemas.microsoft.com/office/drawing/2014/main" id="{EAF71676-4BA0-E928-E806-59AABB7D2B3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6385" b="13692"/>
          <a:stretch/>
        </p:blipFill>
        <p:spPr>
          <a:xfrm>
            <a:off x="10135845" y="5981220"/>
            <a:ext cx="1677224" cy="703665"/>
          </a:xfrm>
          <a:prstGeom prst="rect">
            <a:avLst/>
          </a:prstGeom>
        </p:spPr>
      </p:pic>
    </p:spTree>
  </p:cSld>
  <p:clrMapOvr>
    <a:masterClrMapping/>
  </p:clrMapOvr>
  <p:transition spd="med"/>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ral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1440"/>
            <a:ext cx="12192000" cy="1051560"/>
          </a:xfrm>
        </p:spPr>
        <p:txBody>
          <a:bodyPr>
            <a:normAutofit/>
          </a:bodyPr>
          <a:lstStyle>
            <a:lvl1pPr>
              <a:defRPr sz="3000" b="1">
                <a:solidFill>
                  <a:srgbClr val="1D3A83"/>
                </a:solidFill>
                <a:latin typeface="Tahoma" pitchFamily="34" charset="0"/>
                <a:cs typeface="Tahoma" pitchFamily="34" charset="0"/>
              </a:defRPr>
            </a:lvl1pPr>
          </a:lstStyle>
          <a:p>
            <a:r>
              <a:rPr lang="en-US" dirty="0"/>
              <a:t>Click to edit </a:t>
            </a:r>
            <a:br>
              <a:rPr lang="en-US" dirty="0"/>
            </a:br>
            <a:r>
              <a:rPr lang="en-US" dirty="0"/>
              <a:t>Master title style</a:t>
            </a:r>
          </a:p>
        </p:txBody>
      </p:sp>
      <p:sp>
        <p:nvSpPr>
          <p:cNvPr id="15" name="Vertical Text Placeholder 2"/>
          <p:cNvSpPr>
            <a:spLocks noGrp="1"/>
          </p:cNvSpPr>
          <p:nvPr>
            <p:ph type="body" orient="vert" idx="1"/>
          </p:nvPr>
        </p:nvSpPr>
        <p:spPr>
          <a:xfrm>
            <a:off x="5892800" y="1447801"/>
            <a:ext cx="5791201" cy="3733801"/>
          </a:xfr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508000" y="1447800"/>
            <a:ext cx="5080000" cy="3733800"/>
          </a:xfrm>
        </p:spPr>
        <p:txBody>
          <a:bodyPr/>
          <a:lstStyle/>
          <a:p>
            <a:pPr lvl="0"/>
            <a:endParaRPr lang="en-US" dirty="0"/>
          </a:p>
        </p:txBody>
      </p:sp>
      <p:pic>
        <p:nvPicPr>
          <p:cNvPr id="3" name="Picture 2">
            <a:extLst>
              <a:ext uri="{FF2B5EF4-FFF2-40B4-BE49-F238E27FC236}">
                <a16:creationId xmlns:a16="http://schemas.microsoft.com/office/drawing/2014/main" id="{C42EF1C0-DC22-1437-D30E-92064303C9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6385" b="13692"/>
          <a:stretch/>
        </p:blipFill>
        <p:spPr>
          <a:xfrm>
            <a:off x="10135845" y="5981220"/>
            <a:ext cx="1677224" cy="703665"/>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Slide - Two Line Tit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0" y="0"/>
            <a:ext cx="12192000" cy="777240"/>
          </a:xfrm>
        </p:spPr>
        <p:txBody>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84800" y="1600200"/>
            <a:ext cx="6831584" cy="3840163"/>
          </a:xfr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508000" y="1600200"/>
            <a:ext cx="4876800" cy="2498725"/>
          </a:xfrm>
        </p:spPr>
        <p:txBody>
          <a:bodyPr/>
          <a:lstStyle/>
          <a:p>
            <a:pPr lvl="0"/>
            <a:endParaRPr lang="en-US" dirty="0"/>
          </a:p>
        </p:txBody>
      </p:sp>
      <p:pic>
        <p:nvPicPr>
          <p:cNvPr id="4" name="Picture 3">
            <a:extLst>
              <a:ext uri="{FF2B5EF4-FFF2-40B4-BE49-F238E27FC236}">
                <a16:creationId xmlns:a16="http://schemas.microsoft.com/office/drawing/2014/main" id="{4790AC62-809D-B54F-88BB-79FC74C192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6385" b="13692"/>
          <a:stretch/>
        </p:blipFill>
        <p:spPr>
          <a:xfrm>
            <a:off x="10135845" y="5981220"/>
            <a:ext cx="1677224" cy="703665"/>
          </a:xfrm>
          <a:prstGeom prst="rect">
            <a:avLst/>
          </a:prstGeom>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100234" y="1219881"/>
            <a:ext cx="5075767" cy="4418920"/>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B7F4FE-320F-414B-B83E-A1BC4BBE7441}" type="slidenum">
              <a:rPr lang="en-US"/>
              <a:pPr/>
              <a:t>‹#›</a:t>
            </a:fld>
            <a:endParaRPr lang="en-US"/>
          </a:p>
        </p:txBody>
      </p:sp>
      <p:sp>
        <p:nvSpPr>
          <p:cNvPr id="8" name="Picture Placeholder 7"/>
          <p:cNvSpPr>
            <a:spLocks noGrp="1"/>
          </p:cNvSpPr>
          <p:nvPr>
            <p:ph type="pic" sz="quarter" idx="13" hasCustomPrompt="1"/>
          </p:nvPr>
        </p:nvSpPr>
        <p:spPr>
          <a:xfrm>
            <a:off x="271845" y="1219881"/>
            <a:ext cx="5419779" cy="4034291"/>
          </a:xfrm>
          <a:solidFill>
            <a:schemeClr val="bg2">
              <a:lumMod val="40000"/>
              <a:lumOff val="60000"/>
            </a:schemeClr>
          </a:solidFill>
        </p:spPr>
        <p:txBody>
          <a:bodyPr anchor="ctr"/>
          <a:lstStyle>
            <a:lvl1pPr marL="0" indent="0" algn="ctr">
              <a:buNone/>
              <a:defRPr b="1" baseline="0"/>
            </a:lvl1pPr>
          </a:lstStyle>
          <a:p>
            <a:r>
              <a:rPr lang="en-US" dirty="0"/>
              <a:t>INSERT PICTURER</a:t>
            </a:r>
          </a:p>
          <a:p>
            <a:r>
              <a:rPr lang="en-US" dirty="0"/>
              <a:t>HERE</a:t>
            </a:r>
          </a:p>
        </p:txBody>
      </p:sp>
      <p:pic>
        <p:nvPicPr>
          <p:cNvPr id="7" name="Picture 6">
            <a:extLst>
              <a:ext uri="{FF2B5EF4-FFF2-40B4-BE49-F238E27FC236}">
                <a16:creationId xmlns:a16="http://schemas.microsoft.com/office/drawing/2014/main" id="{73218A32-8A30-585E-8EAE-AF26595AC0B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6385" b="13692"/>
          <a:stretch/>
        </p:blipFill>
        <p:spPr>
          <a:xfrm>
            <a:off x="10135845" y="5981220"/>
            <a:ext cx="1677224" cy="703665"/>
          </a:xfrm>
          <a:prstGeom prst="rect">
            <a:avLst/>
          </a:prstGeom>
        </p:spPr>
      </p:pic>
    </p:spTree>
    <p:extLst>
      <p:ext uri="{BB962C8B-B14F-4D97-AF65-F5344CB8AC3E}">
        <p14:creationId xmlns:p14="http://schemas.microsoft.com/office/powerpoint/2010/main" val="33138646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D818E847-8903-79DB-1A55-7A94FD437E4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6385" b="13692"/>
          <a:stretch/>
        </p:blipFill>
        <p:spPr>
          <a:xfrm>
            <a:off x="10135845" y="5981220"/>
            <a:ext cx="1677224" cy="703665"/>
          </a:xfrm>
          <a:prstGeom prst="rect">
            <a:avLst/>
          </a:prstGeom>
        </p:spPr>
      </p:pic>
    </p:spTree>
    <p:extLst>
      <p:ext uri="{BB962C8B-B14F-4D97-AF65-F5344CB8AC3E}">
        <p14:creationId xmlns:p14="http://schemas.microsoft.com/office/powerpoint/2010/main" val="122168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1766828-9982-4D43-A13A-F39748F830B5}" type="slidenum">
              <a:rPr lang="en-US"/>
              <a:pPr/>
              <a:t>‹#›</a:t>
            </a:fld>
            <a:endParaRPr lang="en-US"/>
          </a:p>
        </p:txBody>
      </p:sp>
      <p:pic>
        <p:nvPicPr>
          <p:cNvPr id="5" name="Picture 4">
            <a:extLst>
              <a:ext uri="{FF2B5EF4-FFF2-40B4-BE49-F238E27FC236}">
                <a16:creationId xmlns:a16="http://schemas.microsoft.com/office/drawing/2014/main" id="{C720C308-B97B-D16C-8DA0-E0ACFCA13CB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6385" b="13692"/>
          <a:stretch/>
        </p:blipFill>
        <p:spPr>
          <a:xfrm>
            <a:off x="10135845" y="5981220"/>
            <a:ext cx="1677224" cy="703665"/>
          </a:xfrm>
          <a:prstGeom prst="rect">
            <a:avLst/>
          </a:prstGeom>
        </p:spPr>
      </p:pic>
    </p:spTree>
    <p:extLst>
      <p:ext uri="{BB962C8B-B14F-4D97-AF65-F5344CB8AC3E}">
        <p14:creationId xmlns:p14="http://schemas.microsoft.com/office/powerpoint/2010/main" val="29496430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91441"/>
            <a:ext cx="12192000"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508001" y="1123950"/>
            <a:ext cx="11176000" cy="4362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0" y="6581002"/>
            <a:ext cx="415498" cy="276999"/>
          </a:xfrm>
          <a:prstGeom prst="rect">
            <a:avLst/>
          </a:prstGeom>
        </p:spPr>
        <p:txBody>
          <a:bodyPr wrap="none">
            <a:spAutoFit/>
          </a:bodyPr>
          <a:lstStyle/>
          <a:p>
            <a:fld id="{1B720134-4FBE-4330-BFDB-593A46FD0CAC}" type="slidenum">
              <a:rPr lang="en-US" sz="1200" smtClean="0">
                <a:solidFill>
                  <a:schemeClr val="tx1"/>
                </a:solidFill>
                <a:latin typeface="+mj-lt"/>
              </a:rPr>
              <a:pPr/>
              <a:t>‹#›</a:t>
            </a:fld>
            <a:endParaRPr lang="en-US" sz="1200" dirty="0">
              <a:solidFill>
                <a:schemeClr val="tx1"/>
              </a:solidFill>
              <a:latin typeface="+mj-lt"/>
            </a:endParaRPr>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59" r:id="rId3"/>
    <p:sldLayoutId id="2147483663" r:id="rId4"/>
    <p:sldLayoutId id="2147483667" r:id="rId5"/>
    <p:sldLayoutId id="2147483662"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ransition spd="med"/>
  <p:hf hdr="0" ftr="0" dt="0"/>
  <p:txStyles>
    <p:titleStyle>
      <a:lvl1pPr algn="ctr" rtl="0" eaLnBrk="0" fontAlgn="base" hangingPunct="0">
        <a:spcBef>
          <a:spcPct val="0"/>
        </a:spcBef>
        <a:spcAft>
          <a:spcPct val="0"/>
        </a:spcAft>
        <a:defRPr sz="3000" b="1" kern="1200">
          <a:solidFill>
            <a:srgbClr val="1D3A83"/>
          </a:solidFill>
          <a:latin typeface="Tahoma" pitchFamily="34" charset="0"/>
          <a:ea typeface="+mj-ea"/>
          <a:cs typeface="Tahoma" pitchFamily="34" charset="0"/>
        </a:defRPr>
      </a:lvl1pPr>
      <a:lvl2pPr algn="ctr" rtl="0" eaLnBrk="0" fontAlgn="base" hangingPunct="0">
        <a:spcBef>
          <a:spcPct val="0"/>
        </a:spcBef>
        <a:spcAft>
          <a:spcPct val="0"/>
        </a:spcAft>
        <a:defRPr sz="3000" b="1">
          <a:solidFill>
            <a:srgbClr val="1D3A83"/>
          </a:solidFill>
          <a:latin typeface="Tahoma" pitchFamily="34" charset="0"/>
          <a:cs typeface="Tahoma" pitchFamily="34" charset="0"/>
        </a:defRPr>
      </a:lvl2pPr>
      <a:lvl3pPr algn="ctr" rtl="0" eaLnBrk="0" fontAlgn="base" hangingPunct="0">
        <a:spcBef>
          <a:spcPct val="0"/>
        </a:spcBef>
        <a:spcAft>
          <a:spcPct val="0"/>
        </a:spcAft>
        <a:defRPr sz="3000" b="1">
          <a:solidFill>
            <a:srgbClr val="1D3A83"/>
          </a:solidFill>
          <a:latin typeface="Tahoma" pitchFamily="34" charset="0"/>
          <a:cs typeface="Tahoma" pitchFamily="34" charset="0"/>
        </a:defRPr>
      </a:lvl3pPr>
      <a:lvl4pPr algn="ctr" rtl="0" eaLnBrk="0" fontAlgn="base" hangingPunct="0">
        <a:spcBef>
          <a:spcPct val="0"/>
        </a:spcBef>
        <a:spcAft>
          <a:spcPct val="0"/>
        </a:spcAft>
        <a:defRPr sz="3000" b="1">
          <a:solidFill>
            <a:srgbClr val="1D3A83"/>
          </a:solidFill>
          <a:latin typeface="Tahoma" pitchFamily="34" charset="0"/>
          <a:cs typeface="Tahoma" pitchFamily="34" charset="0"/>
        </a:defRPr>
      </a:lvl4pPr>
      <a:lvl5pPr algn="ctr" rtl="0" eaLnBrk="0" fontAlgn="base" hangingPunct="0">
        <a:spcBef>
          <a:spcPct val="0"/>
        </a:spcBef>
        <a:spcAft>
          <a:spcPct val="0"/>
        </a:spcAft>
        <a:defRPr sz="3000" b="1">
          <a:solidFill>
            <a:srgbClr val="1D3A83"/>
          </a:solidFill>
          <a:latin typeface="Tahoma" pitchFamily="34" charset="0"/>
          <a:cs typeface="Tahoma" pitchFamily="34" charset="0"/>
        </a:defRPr>
      </a:lvl5pPr>
      <a:lvl6pPr marL="457200" algn="ctr" rtl="0" fontAlgn="base">
        <a:spcBef>
          <a:spcPct val="0"/>
        </a:spcBef>
        <a:spcAft>
          <a:spcPct val="0"/>
        </a:spcAft>
        <a:defRPr sz="3000" b="1">
          <a:solidFill>
            <a:srgbClr val="1D3A83"/>
          </a:solidFill>
          <a:latin typeface="Tahoma" pitchFamily="34" charset="0"/>
          <a:cs typeface="Tahoma" pitchFamily="34" charset="0"/>
        </a:defRPr>
      </a:lvl6pPr>
      <a:lvl7pPr marL="914400" algn="ctr" rtl="0" fontAlgn="base">
        <a:spcBef>
          <a:spcPct val="0"/>
        </a:spcBef>
        <a:spcAft>
          <a:spcPct val="0"/>
        </a:spcAft>
        <a:defRPr sz="3000" b="1">
          <a:solidFill>
            <a:srgbClr val="1D3A83"/>
          </a:solidFill>
          <a:latin typeface="Tahoma" pitchFamily="34" charset="0"/>
          <a:cs typeface="Tahoma" pitchFamily="34" charset="0"/>
        </a:defRPr>
      </a:lvl7pPr>
      <a:lvl8pPr marL="1371600" algn="ctr" rtl="0" fontAlgn="base">
        <a:spcBef>
          <a:spcPct val="0"/>
        </a:spcBef>
        <a:spcAft>
          <a:spcPct val="0"/>
        </a:spcAft>
        <a:defRPr sz="3000" b="1">
          <a:solidFill>
            <a:srgbClr val="1D3A83"/>
          </a:solidFill>
          <a:latin typeface="Tahoma" pitchFamily="34" charset="0"/>
          <a:cs typeface="Tahoma" pitchFamily="34" charset="0"/>
        </a:defRPr>
      </a:lvl8pPr>
      <a:lvl9pPr marL="1828800" algn="ctr" rtl="0" fontAlgn="base">
        <a:spcBef>
          <a:spcPct val="0"/>
        </a:spcBef>
        <a:spcAft>
          <a:spcPct val="0"/>
        </a:spcAft>
        <a:defRPr sz="3000" b="1">
          <a:solidFill>
            <a:srgbClr val="1D3A83"/>
          </a:solidFill>
          <a:latin typeface="Tahoma" pitchFamily="34" charset="0"/>
          <a:cs typeface="Tahoma" pitchFamily="34" charset="0"/>
        </a:defRPr>
      </a:lvl9pPr>
    </p:titleStyle>
    <p:bodyStyle>
      <a:lvl1pPr marL="228600" indent="-228600" algn="l" rtl="0" eaLnBrk="0" fontAlgn="base" hangingPunct="0">
        <a:spcBef>
          <a:spcPct val="20000"/>
        </a:spcBef>
        <a:spcAft>
          <a:spcPct val="0"/>
        </a:spcAft>
        <a:buSzPct val="80000"/>
        <a:buFont typeface="Tahoma" pitchFamily="34" charset="0"/>
        <a:buChar char="●"/>
        <a:defRPr sz="2000" kern="1200">
          <a:solidFill>
            <a:schemeClr val="tx1"/>
          </a:solidFill>
          <a:latin typeface="Tahoma" pitchFamily="34" charset="0"/>
          <a:ea typeface="+mn-ea"/>
          <a:cs typeface="Tahoma" pitchFamily="34" charset="0"/>
        </a:defRPr>
      </a:lvl1pPr>
      <a:lvl2pPr marL="457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chemeClr val="tx1"/>
          </a:solidFill>
          <a:latin typeface="Tahoma" pitchFamily="34" charset="0"/>
          <a:ea typeface="+mn-ea"/>
          <a:cs typeface="Tahoma" pitchFamily="34" charset="0"/>
        </a:defRPr>
      </a:lvl3pPr>
      <a:lvl4pPr marL="914400" indent="-228600" algn="l" rtl="0" eaLnBrk="0" fontAlgn="base" hangingPunct="0">
        <a:spcBef>
          <a:spcPct val="20000"/>
        </a:spcBef>
        <a:spcAft>
          <a:spcPct val="0"/>
        </a:spcAft>
        <a:buFont typeface="Courier New" pitchFamily="49" charset="0"/>
        <a:buChar char="o"/>
        <a:defRPr sz="2000" kern="1200">
          <a:solidFill>
            <a:schemeClr val="tx1"/>
          </a:solidFill>
          <a:latin typeface="Tahoma" pitchFamily="34" charset="0"/>
          <a:ea typeface="+mn-ea"/>
          <a:cs typeface="Tahoma" pitchFamily="34" charset="0"/>
        </a:defRPr>
      </a:lvl4pPr>
      <a:lvl5pPr marL="11430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www.healthcare.gov/marketplace-in-your-stat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hyperlink" Target="https://www.irs.gov/individuals/tax-return-transcript-types-and-ways-to-order-them"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mailto:lockboxsupport@uscis.dhs.gov"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background with white text and stars&#10;&#10;AI-generated content may be incorrect.">
            <a:extLst>
              <a:ext uri="{FF2B5EF4-FFF2-40B4-BE49-F238E27FC236}">
                <a16:creationId xmlns:a16="http://schemas.microsoft.com/office/drawing/2014/main" id="{C49D2940-8331-D2E8-5EAD-B4AAD41B4F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2" y="755972"/>
            <a:ext cx="12192000" cy="3992879"/>
          </a:xfrm>
          <a:prstGeom prst="rect">
            <a:avLst/>
          </a:prstGeom>
          <a:noFill/>
        </p:spPr>
      </p:pic>
      <p:pic>
        <p:nvPicPr>
          <p:cNvPr id="3" name="Picture 2" descr="A logo with a white background&#10;&#10;AI-generated content may be incorrect.">
            <a:extLst>
              <a:ext uri="{FF2B5EF4-FFF2-40B4-BE49-F238E27FC236}">
                <a16:creationId xmlns:a16="http://schemas.microsoft.com/office/drawing/2014/main" id="{EF57463E-46AD-08BA-0E59-C8FCCD0247FC}"/>
              </a:ext>
            </a:extLst>
          </p:cNvPr>
          <p:cNvPicPr>
            <a:picLocks noChangeAspect="1"/>
          </p:cNvPicPr>
          <p:nvPr/>
        </p:nvPicPr>
        <p:blipFill>
          <a:blip r:embed="rId3" cstate="email">
            <a:extLst>
              <a:ext uri="{28A0092B-C50C-407E-A947-70E740481C1C}">
                <a14:useLocalDpi xmlns:a14="http://schemas.microsoft.com/office/drawing/2010/main"/>
              </a:ext>
            </a:extLst>
          </a:blip>
          <a:srcRect l="57831" r="4217" b="5217"/>
          <a:stretch>
            <a:fillRect/>
          </a:stretch>
        </p:blipFill>
        <p:spPr>
          <a:xfrm>
            <a:off x="7848600" y="5229446"/>
            <a:ext cx="1075696" cy="935011"/>
          </a:xfrm>
          <a:prstGeom prst="rect">
            <a:avLst/>
          </a:prstGeom>
        </p:spPr>
      </p:pic>
      <p:pic>
        <p:nvPicPr>
          <p:cNvPr id="6" name="Picture 5" descr="A close-up of a logo&#10;&#10;AI-generated content may be incorrect.">
            <a:extLst>
              <a:ext uri="{FF2B5EF4-FFF2-40B4-BE49-F238E27FC236}">
                <a16:creationId xmlns:a16="http://schemas.microsoft.com/office/drawing/2014/main" id="{95FB5565-D374-9BD4-683D-564BCF4E1D19}"/>
              </a:ext>
            </a:extLst>
          </p:cNvPr>
          <p:cNvPicPr>
            <a:picLocks noChangeAspect="1"/>
          </p:cNvPicPr>
          <p:nvPr/>
        </p:nvPicPr>
        <p:blipFill>
          <a:blip r:embed="rId4" cstate="email">
            <a:extLst>
              <a:ext uri="{28A0092B-C50C-407E-A947-70E740481C1C}">
                <a14:useLocalDpi xmlns:a14="http://schemas.microsoft.com/office/drawing/2010/main"/>
              </a:ext>
            </a:extLst>
          </a:blip>
          <a:srcRect r="37255" b="-1282"/>
          <a:stretch>
            <a:fillRect/>
          </a:stretch>
        </p:blipFill>
        <p:spPr>
          <a:xfrm>
            <a:off x="304800" y="5230777"/>
            <a:ext cx="2460813" cy="680121"/>
          </a:xfrm>
          <a:prstGeom prst="rect">
            <a:avLst/>
          </a:prstGeom>
        </p:spPr>
      </p:pic>
      <p:pic>
        <p:nvPicPr>
          <p:cNvPr id="8" name="Picture 7" descr="Home - New Americans Campaign">
            <a:extLst>
              <a:ext uri="{FF2B5EF4-FFF2-40B4-BE49-F238E27FC236}">
                <a16:creationId xmlns:a16="http://schemas.microsoft.com/office/drawing/2014/main" id="{66EBEEC9-76A0-64D2-D9CF-390CAD185E9B}"/>
              </a:ext>
            </a:extLst>
          </p:cNvPr>
          <p:cNvPicPr>
            <a:picLocks noChangeAspect="1"/>
          </p:cNvPicPr>
          <p:nvPr/>
        </p:nvPicPr>
        <p:blipFill>
          <a:blip r:embed="rId5" cstate="email">
            <a:extLst>
              <a:ext uri="{28A0092B-C50C-407E-A947-70E740481C1C}">
                <a14:useLocalDpi xmlns:a14="http://schemas.microsoft.com/office/drawing/2010/main"/>
              </a:ext>
            </a:extLst>
          </a:blip>
          <a:srcRect l="13311" t="16844" r="13604" b="16667"/>
          <a:stretch>
            <a:fillRect/>
          </a:stretch>
        </p:blipFill>
        <p:spPr>
          <a:xfrm>
            <a:off x="3124200" y="5230777"/>
            <a:ext cx="1832585" cy="683978"/>
          </a:xfrm>
          <a:prstGeom prst="rect">
            <a:avLst/>
          </a:prstGeom>
        </p:spPr>
      </p:pic>
      <p:pic>
        <p:nvPicPr>
          <p:cNvPr id="9" name="Picture 8" descr="Home - Partnership for New Americans">
            <a:extLst>
              <a:ext uri="{FF2B5EF4-FFF2-40B4-BE49-F238E27FC236}">
                <a16:creationId xmlns:a16="http://schemas.microsoft.com/office/drawing/2014/main" id="{499681E8-4A27-68C0-C7D8-C05DA05D739B}"/>
              </a:ext>
            </a:extLst>
          </p:cNvPr>
          <p:cNvPicPr>
            <a:picLocks noChangeAspect="1"/>
          </p:cNvPicPr>
          <p:nvPr/>
        </p:nvPicPr>
        <p:blipFill>
          <a:blip r:embed="rId6" cstate="email">
            <a:extLst>
              <a:ext uri="{28A0092B-C50C-407E-A947-70E740481C1C}">
                <a14:useLocalDpi xmlns:a14="http://schemas.microsoft.com/office/drawing/2010/main"/>
              </a:ext>
            </a:extLst>
          </a:blip>
          <a:srcRect t="28542" b="28049"/>
          <a:stretch>
            <a:fillRect/>
          </a:stretch>
        </p:blipFill>
        <p:spPr>
          <a:xfrm>
            <a:off x="5486400" y="5232148"/>
            <a:ext cx="1607342" cy="697725"/>
          </a:xfrm>
          <a:prstGeom prst="rect">
            <a:avLst/>
          </a:prstGeom>
        </p:spPr>
      </p:pic>
    </p:spTree>
    <p:extLst>
      <p:ext uri="{BB962C8B-B14F-4D97-AF65-F5344CB8AC3E}">
        <p14:creationId xmlns:p14="http://schemas.microsoft.com/office/powerpoint/2010/main" val="427430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3716" y="201910"/>
            <a:ext cx="8490857" cy="1077218"/>
          </a:xfrm>
          <a:prstGeom prst="rect">
            <a:avLst/>
          </a:prstGeom>
          <a:noFill/>
        </p:spPr>
        <p:txBody>
          <a:bodyPr wrap="square" rtlCol="0">
            <a:spAutoFit/>
          </a:bodyPr>
          <a:lstStyle/>
          <a:p>
            <a:pPr>
              <a:spcBef>
                <a:spcPct val="0"/>
              </a:spcBef>
            </a:pPr>
            <a:r>
              <a:rPr lang="en-US" sz="3200" b="1" dirty="0">
                <a:solidFill>
                  <a:srgbClr val="0D3692"/>
                </a:solidFill>
                <a:latin typeface="+mj-lt"/>
                <a:cs typeface="+mj-cs"/>
              </a:rPr>
              <a:t>Completing the I-912</a:t>
            </a:r>
          </a:p>
          <a:p>
            <a:pPr>
              <a:spcBef>
                <a:spcPct val="0"/>
              </a:spcBef>
            </a:pPr>
            <a:r>
              <a:rPr lang="en-US" sz="3200" b="1" dirty="0">
                <a:solidFill>
                  <a:srgbClr val="0D3692"/>
                </a:solidFill>
                <a:latin typeface="+mj-lt"/>
                <a:cs typeface="+mj-cs"/>
              </a:rPr>
              <a:t>Prior Editions Still Accepted</a:t>
            </a:r>
          </a:p>
        </p:txBody>
      </p:sp>
      <p:sp>
        <p:nvSpPr>
          <p:cNvPr id="10" name="TextBox 9">
            <a:extLst>
              <a:ext uri="{FF2B5EF4-FFF2-40B4-BE49-F238E27FC236}">
                <a16:creationId xmlns:a16="http://schemas.microsoft.com/office/drawing/2014/main" id="{BD1E3F3A-A845-FD45-946F-7D9547784131}"/>
              </a:ext>
            </a:extLst>
          </p:cNvPr>
          <p:cNvSpPr txBox="1"/>
          <p:nvPr/>
        </p:nvSpPr>
        <p:spPr>
          <a:xfrm>
            <a:off x="1863715" y="1241389"/>
            <a:ext cx="7086600" cy="400110"/>
          </a:xfrm>
          <a:prstGeom prst="rect">
            <a:avLst/>
          </a:prstGeom>
          <a:noFill/>
        </p:spPr>
        <p:txBody>
          <a:bodyPr wrap="square" rtlCol="0">
            <a:spAutoFit/>
          </a:bodyPr>
          <a:lstStyle/>
          <a:p>
            <a:r>
              <a:rPr lang="en-US" sz="2000" dirty="0"/>
              <a:t>https://</a:t>
            </a:r>
            <a:r>
              <a:rPr lang="en-US" sz="2000" dirty="0" err="1"/>
              <a:t>www.uscis.gov</a:t>
            </a:r>
            <a:r>
              <a:rPr lang="en-US" sz="2000" dirty="0"/>
              <a:t>/i-912</a:t>
            </a:r>
          </a:p>
        </p:txBody>
      </p:sp>
      <p:sp>
        <p:nvSpPr>
          <p:cNvPr id="15" name="Content Placeholder 4">
            <a:extLst>
              <a:ext uri="{FF2B5EF4-FFF2-40B4-BE49-F238E27FC236}">
                <a16:creationId xmlns:a16="http://schemas.microsoft.com/office/drawing/2014/main" id="{394141A3-A184-D44C-9458-473D8829A242}"/>
              </a:ext>
            </a:extLst>
          </p:cNvPr>
          <p:cNvSpPr txBox="1">
            <a:spLocks/>
          </p:cNvSpPr>
          <p:nvPr/>
        </p:nvSpPr>
        <p:spPr bwMode="auto">
          <a:xfrm>
            <a:off x="2077977" y="5496045"/>
            <a:ext cx="8122360" cy="493318"/>
          </a:xfrm>
          <a:prstGeom prst="rect">
            <a:avLst/>
          </a:prstGeom>
          <a:solidFill>
            <a:schemeClr val="bg1">
              <a:lumMod val="95000"/>
            </a:schemeClr>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charset="-128"/>
                <a:cs typeface="+mn-cs"/>
              </a:defRPr>
            </a:lvl1pPr>
            <a:lvl2pPr marL="623888" indent="-276225" algn="l" rtl="0" eaLnBrk="0" fontAlgn="base" hangingPunct="0">
              <a:spcBef>
                <a:spcPct val="20000"/>
              </a:spcBef>
              <a:spcAft>
                <a:spcPct val="0"/>
              </a:spcAft>
              <a:buChar char="–"/>
              <a:defRPr sz="2200">
                <a:solidFill>
                  <a:schemeClr val="tx1"/>
                </a:solidFill>
                <a:latin typeface="+mn-lt"/>
                <a:ea typeface="ＭＳ Ｐゴシック" charset="-128"/>
              </a:defRPr>
            </a:lvl2pPr>
            <a:lvl3pPr marL="855663" indent="-231775" algn="l" rtl="0" eaLnBrk="0" fontAlgn="base" hangingPunct="0">
              <a:spcBef>
                <a:spcPct val="20000"/>
              </a:spcBef>
              <a:spcAft>
                <a:spcPct val="0"/>
              </a:spcAft>
              <a:buChar char="•"/>
              <a:defRPr sz="2200">
                <a:solidFill>
                  <a:schemeClr val="tx1"/>
                </a:solidFill>
                <a:latin typeface="+mn-lt"/>
                <a:ea typeface="ＭＳ Ｐゴシック" charset="-128"/>
              </a:defRPr>
            </a:lvl3pPr>
            <a:lvl4pPr marL="1146175" indent="-290513" algn="l" rtl="0" eaLnBrk="0" fontAlgn="base" hangingPunct="0">
              <a:spcBef>
                <a:spcPct val="20000"/>
              </a:spcBef>
              <a:spcAft>
                <a:spcPct val="0"/>
              </a:spcAft>
              <a:buChar char="–"/>
              <a:defRPr sz="2200">
                <a:solidFill>
                  <a:schemeClr val="tx1"/>
                </a:solidFill>
                <a:latin typeface="+mn-lt"/>
                <a:ea typeface="ＭＳ Ｐゴシック" charset="-128"/>
              </a:defRPr>
            </a:lvl4pPr>
            <a:lvl5pPr marL="1422400" indent="-276225" algn="l" rtl="0" eaLnBrk="0" fontAlgn="base" hangingPunct="0">
              <a:spcBef>
                <a:spcPct val="20000"/>
              </a:spcBef>
              <a:spcAft>
                <a:spcPct val="0"/>
              </a:spcAft>
              <a:buChar char="»"/>
              <a:defRPr sz="22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ts val="0"/>
              </a:spcBef>
              <a:spcAft>
                <a:spcPts val="600"/>
              </a:spcAft>
            </a:pPr>
            <a:r>
              <a:rPr lang="en-US" sz="2000" kern="0" dirty="0">
                <a:solidFill>
                  <a:srgbClr val="FF0000"/>
                </a:solidFill>
              </a:rPr>
              <a:t>05/10/13 Edition; Expired 05/31/2015; </a:t>
            </a:r>
            <a:r>
              <a:rPr lang="en-US" sz="2000" kern="0" dirty="0">
                <a:solidFill>
                  <a:srgbClr val="FF0000"/>
                </a:solidFill>
                <a:highlight>
                  <a:srgbClr val="FFFF00"/>
                </a:highlight>
              </a:rPr>
              <a:t>Only 5 Pages</a:t>
            </a:r>
          </a:p>
        </p:txBody>
      </p:sp>
      <p:sp>
        <p:nvSpPr>
          <p:cNvPr id="2" name="Content Placeholder 4">
            <a:extLst>
              <a:ext uri="{FF2B5EF4-FFF2-40B4-BE49-F238E27FC236}">
                <a16:creationId xmlns:a16="http://schemas.microsoft.com/office/drawing/2014/main" id="{0F1FFC42-5F58-FD3B-DD6D-0FCA6D9AD258}"/>
              </a:ext>
            </a:extLst>
          </p:cNvPr>
          <p:cNvSpPr txBox="1">
            <a:spLocks/>
          </p:cNvSpPr>
          <p:nvPr/>
        </p:nvSpPr>
        <p:spPr bwMode="auto">
          <a:xfrm>
            <a:off x="2088274" y="4891857"/>
            <a:ext cx="8122360" cy="493318"/>
          </a:xfrm>
          <a:prstGeom prst="rect">
            <a:avLst/>
          </a:prstGeom>
          <a:solidFill>
            <a:schemeClr val="bg1">
              <a:lumMod val="95000"/>
            </a:schemeClr>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charset="-128"/>
                <a:cs typeface="+mn-cs"/>
              </a:defRPr>
            </a:lvl1pPr>
            <a:lvl2pPr marL="623888" indent="-276225" algn="l" rtl="0" eaLnBrk="0" fontAlgn="base" hangingPunct="0">
              <a:spcBef>
                <a:spcPct val="20000"/>
              </a:spcBef>
              <a:spcAft>
                <a:spcPct val="0"/>
              </a:spcAft>
              <a:buChar char="–"/>
              <a:defRPr sz="2200">
                <a:solidFill>
                  <a:schemeClr val="tx1"/>
                </a:solidFill>
                <a:latin typeface="+mn-lt"/>
                <a:ea typeface="ＭＳ Ｐゴシック" charset="-128"/>
              </a:defRPr>
            </a:lvl2pPr>
            <a:lvl3pPr marL="855663" indent="-231775" algn="l" rtl="0" eaLnBrk="0" fontAlgn="base" hangingPunct="0">
              <a:spcBef>
                <a:spcPct val="20000"/>
              </a:spcBef>
              <a:spcAft>
                <a:spcPct val="0"/>
              </a:spcAft>
              <a:buChar char="•"/>
              <a:defRPr sz="2200">
                <a:solidFill>
                  <a:schemeClr val="tx1"/>
                </a:solidFill>
                <a:latin typeface="+mn-lt"/>
                <a:ea typeface="ＭＳ Ｐゴシック" charset="-128"/>
              </a:defRPr>
            </a:lvl3pPr>
            <a:lvl4pPr marL="1146175" indent="-290513" algn="l" rtl="0" eaLnBrk="0" fontAlgn="base" hangingPunct="0">
              <a:spcBef>
                <a:spcPct val="20000"/>
              </a:spcBef>
              <a:spcAft>
                <a:spcPct val="0"/>
              </a:spcAft>
              <a:buChar char="–"/>
              <a:defRPr sz="2200">
                <a:solidFill>
                  <a:schemeClr val="tx1"/>
                </a:solidFill>
                <a:latin typeface="+mn-lt"/>
                <a:ea typeface="ＭＳ Ｐゴシック" charset="-128"/>
              </a:defRPr>
            </a:lvl4pPr>
            <a:lvl5pPr marL="1422400" indent="-276225" algn="l" rtl="0" eaLnBrk="0" fontAlgn="base" hangingPunct="0">
              <a:spcBef>
                <a:spcPct val="20000"/>
              </a:spcBef>
              <a:spcAft>
                <a:spcPct val="0"/>
              </a:spcAft>
              <a:buChar char="»"/>
              <a:defRPr sz="22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ts val="0"/>
              </a:spcBef>
              <a:spcAft>
                <a:spcPts val="600"/>
              </a:spcAft>
            </a:pPr>
            <a:r>
              <a:rPr lang="en-US" sz="2000" kern="0" dirty="0">
                <a:solidFill>
                  <a:srgbClr val="FF0000"/>
                </a:solidFill>
              </a:rPr>
              <a:t>Current edition: 07/22/25 Edition; Expires 03/31/2027; 8 Pages</a:t>
            </a:r>
          </a:p>
        </p:txBody>
      </p:sp>
      <p:pic>
        <p:nvPicPr>
          <p:cNvPr id="5" name="Picture 4" descr="A screenshot of a computer&#10;&#10;AI-generated content may be incorrect.">
            <a:extLst>
              <a:ext uri="{FF2B5EF4-FFF2-40B4-BE49-F238E27FC236}">
                <a16:creationId xmlns:a16="http://schemas.microsoft.com/office/drawing/2014/main" id="{B884F194-137D-043D-4127-FF55241ED4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275" y="1910538"/>
            <a:ext cx="8122359" cy="2728440"/>
          </a:xfrm>
          <a:prstGeom prst="rect">
            <a:avLst/>
          </a:prstGeom>
          <a:noFill/>
          <a:ln>
            <a:solidFill>
              <a:schemeClr val="tx1"/>
            </a:solidFill>
          </a:ln>
        </p:spPr>
      </p:pic>
    </p:spTree>
    <p:extLst>
      <p:ext uri="{BB962C8B-B14F-4D97-AF65-F5344CB8AC3E}">
        <p14:creationId xmlns:p14="http://schemas.microsoft.com/office/powerpoint/2010/main" val="23158455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14400"/>
          </a:xfrm>
        </p:spPr>
        <p:txBody>
          <a:bodyPr>
            <a:normAutofit/>
          </a:bodyPr>
          <a:lstStyle/>
          <a:p>
            <a:r>
              <a:rPr lang="en-US" sz="2800" dirty="0"/>
              <a:t>Part 1: Basis for Your Request</a:t>
            </a:r>
          </a:p>
        </p:txBody>
      </p:sp>
      <p:sp>
        <p:nvSpPr>
          <p:cNvPr id="4" name="Vertical Text Placeholder 3"/>
          <p:cNvSpPr>
            <a:spLocks noGrp="1"/>
          </p:cNvSpPr>
          <p:nvPr>
            <p:ph type="body" orient="vert" idx="1"/>
          </p:nvPr>
        </p:nvSpPr>
        <p:spPr>
          <a:xfrm>
            <a:off x="1409700" y="1054267"/>
            <a:ext cx="8686800" cy="524954"/>
          </a:xfrm>
        </p:spPr>
        <p:txBody>
          <a:bodyPr/>
          <a:lstStyle/>
          <a:p>
            <a:pPr marL="0" indent="0" algn="ctr">
              <a:buNone/>
            </a:pPr>
            <a:r>
              <a:rPr lang="en-US" sz="2400" dirty="0"/>
              <a:t>Select at least 1 option under which Applicant may qualify:</a:t>
            </a:r>
          </a:p>
        </p:txBody>
      </p:sp>
      <p:sp>
        <p:nvSpPr>
          <p:cNvPr id="7" name="Vertical Text Placeholder 3"/>
          <p:cNvSpPr txBox="1">
            <a:spLocks/>
          </p:cNvSpPr>
          <p:nvPr/>
        </p:nvSpPr>
        <p:spPr bwMode="auto">
          <a:xfrm>
            <a:off x="1752600" y="5352075"/>
            <a:ext cx="8686800" cy="5249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0"/>
              </a:spcBef>
              <a:spcAft>
                <a:spcPts val="1200"/>
              </a:spcAft>
              <a:buSzPct val="80000"/>
              <a:buFont typeface="Tahoma" pitchFamily="34" charset="0"/>
              <a:buChar char="●"/>
              <a:defRPr sz="2000" kern="1200">
                <a:solidFill>
                  <a:schemeClr val="tx1"/>
                </a:solidFill>
                <a:latin typeface="Tahoma" pitchFamily="34" charset="0"/>
                <a:ea typeface="+mn-ea"/>
                <a:cs typeface="Tahoma" pitchFamily="34" charset="0"/>
              </a:defRPr>
            </a:lvl1pPr>
            <a:lvl2pPr marL="457200" indent="-228600" algn="l" rtl="0" eaLnBrk="0" fontAlgn="base" hangingPunct="0">
              <a:spcBef>
                <a:spcPts val="0"/>
              </a:spcBef>
              <a:spcAft>
                <a:spcPts val="1200"/>
              </a:spcAft>
              <a:buFont typeface="Arial" charset="0"/>
              <a:buChar char="–"/>
              <a:defRPr sz="2000" kern="1200">
                <a:solidFill>
                  <a:schemeClr val="tx1"/>
                </a:solidFill>
                <a:latin typeface="Tahoma" pitchFamily="34" charset="0"/>
                <a:ea typeface="+mn-ea"/>
                <a:cs typeface="Tahoma" pitchFamily="34" charset="0"/>
              </a:defRPr>
            </a:lvl2pPr>
            <a:lvl3pPr marL="685800" indent="-228600" algn="l" rtl="0" eaLnBrk="0" fontAlgn="base" hangingPunct="0">
              <a:spcBef>
                <a:spcPts val="0"/>
              </a:spcBef>
              <a:spcAft>
                <a:spcPts val="1200"/>
              </a:spcAft>
              <a:buFont typeface="Wingdings" pitchFamily="2" charset="2"/>
              <a:buChar char="§"/>
              <a:defRPr sz="2000" kern="1200">
                <a:solidFill>
                  <a:schemeClr val="tx1"/>
                </a:solidFill>
                <a:latin typeface="Tahoma" pitchFamily="34" charset="0"/>
                <a:ea typeface="+mn-ea"/>
                <a:cs typeface="Tahoma" pitchFamily="34" charset="0"/>
              </a:defRPr>
            </a:lvl3pPr>
            <a:lvl4pPr marL="914400" indent="-228600" algn="l" rtl="0" eaLnBrk="0" fontAlgn="base" hangingPunct="0">
              <a:spcBef>
                <a:spcPts val="0"/>
              </a:spcBef>
              <a:spcAft>
                <a:spcPts val="1200"/>
              </a:spcAft>
              <a:buFont typeface="Courier New" pitchFamily="49" charset="0"/>
              <a:buChar char="o"/>
              <a:defRPr sz="2000" kern="1200">
                <a:solidFill>
                  <a:schemeClr val="tx1"/>
                </a:solidFill>
                <a:latin typeface="Tahoma" pitchFamily="34" charset="0"/>
                <a:ea typeface="+mn-ea"/>
                <a:cs typeface="Tahoma" pitchFamily="34" charset="0"/>
              </a:defRPr>
            </a:lvl4pPr>
            <a:lvl5pPr marL="1143000" indent="-228600" algn="l" rtl="0" eaLnBrk="0" fontAlgn="base" hangingPunct="0">
              <a:spcBef>
                <a:spcPts val="0"/>
              </a:spcBef>
              <a:spcAft>
                <a:spcPts val="120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Complete the corresponding sections as instructed in application</a:t>
            </a:r>
          </a:p>
        </p:txBody>
      </p:sp>
      <p:pic>
        <p:nvPicPr>
          <p:cNvPr id="6" name="Picture 5" descr="A screenshot of a questionnaire&#10;&#10;AI-generated content may be incorrect.">
            <a:extLst>
              <a:ext uri="{FF2B5EF4-FFF2-40B4-BE49-F238E27FC236}">
                <a16:creationId xmlns:a16="http://schemas.microsoft.com/office/drawing/2014/main" id="{50A1A51E-A4BC-B72A-8FCD-E2FCE0AEE1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1579221"/>
            <a:ext cx="8915400" cy="3552965"/>
          </a:xfrm>
          <a:prstGeom prst="rect">
            <a:avLst/>
          </a:prstGeom>
          <a:ln>
            <a:solidFill>
              <a:schemeClr val="tx1"/>
            </a:solidFill>
          </a:ln>
        </p:spPr>
      </p:pic>
    </p:spTree>
    <p:extLst>
      <p:ext uri="{BB962C8B-B14F-4D97-AF65-F5344CB8AC3E}">
        <p14:creationId xmlns:p14="http://schemas.microsoft.com/office/powerpoint/2010/main" val="37634671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3716" y="201910"/>
            <a:ext cx="8490857" cy="523220"/>
          </a:xfrm>
          <a:prstGeom prst="rect">
            <a:avLst/>
          </a:prstGeom>
          <a:noFill/>
        </p:spPr>
        <p:txBody>
          <a:bodyPr wrap="square" rtlCol="0">
            <a:spAutoFit/>
          </a:bodyPr>
          <a:lstStyle/>
          <a:p>
            <a:pPr>
              <a:spcBef>
                <a:spcPct val="0"/>
              </a:spcBef>
            </a:pPr>
            <a:r>
              <a:rPr lang="en-US" sz="2800" b="1" dirty="0">
                <a:solidFill>
                  <a:srgbClr val="0D3692"/>
                </a:solidFill>
                <a:latin typeface="+mj-lt"/>
                <a:cs typeface="+mj-cs"/>
              </a:rPr>
              <a:t>Part 2: Information About You (Requestor)</a:t>
            </a:r>
          </a:p>
        </p:txBody>
      </p:sp>
      <p:sp>
        <p:nvSpPr>
          <p:cNvPr id="6" name="Content Placeholder 4">
            <a:extLst>
              <a:ext uri="{FF2B5EF4-FFF2-40B4-BE49-F238E27FC236}">
                <a16:creationId xmlns:a16="http://schemas.microsoft.com/office/drawing/2014/main" id="{E05F0E32-14F4-824A-BAFD-BF8896B115CD}"/>
              </a:ext>
            </a:extLst>
          </p:cNvPr>
          <p:cNvSpPr txBox="1">
            <a:spLocks/>
          </p:cNvSpPr>
          <p:nvPr/>
        </p:nvSpPr>
        <p:spPr bwMode="auto">
          <a:xfrm>
            <a:off x="1863715" y="1008224"/>
            <a:ext cx="81223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charset="-128"/>
                <a:cs typeface="+mn-cs"/>
              </a:defRPr>
            </a:lvl1pPr>
            <a:lvl2pPr marL="623888" indent="-276225" algn="l" rtl="0" eaLnBrk="0" fontAlgn="base" hangingPunct="0">
              <a:spcBef>
                <a:spcPct val="20000"/>
              </a:spcBef>
              <a:spcAft>
                <a:spcPct val="0"/>
              </a:spcAft>
              <a:buChar char="–"/>
              <a:defRPr sz="2200">
                <a:solidFill>
                  <a:schemeClr val="tx1"/>
                </a:solidFill>
                <a:latin typeface="+mn-lt"/>
                <a:ea typeface="ＭＳ Ｐゴシック" charset="-128"/>
              </a:defRPr>
            </a:lvl2pPr>
            <a:lvl3pPr marL="855663" indent="-231775" algn="l" rtl="0" eaLnBrk="0" fontAlgn="base" hangingPunct="0">
              <a:spcBef>
                <a:spcPct val="20000"/>
              </a:spcBef>
              <a:spcAft>
                <a:spcPct val="0"/>
              </a:spcAft>
              <a:buChar char="•"/>
              <a:defRPr sz="2200">
                <a:solidFill>
                  <a:schemeClr val="tx1"/>
                </a:solidFill>
                <a:latin typeface="+mn-lt"/>
                <a:ea typeface="ＭＳ Ｐゴシック" charset="-128"/>
              </a:defRPr>
            </a:lvl3pPr>
            <a:lvl4pPr marL="1146175" indent="-290513" algn="l" rtl="0" eaLnBrk="0" fontAlgn="base" hangingPunct="0">
              <a:spcBef>
                <a:spcPct val="20000"/>
              </a:spcBef>
              <a:spcAft>
                <a:spcPct val="0"/>
              </a:spcAft>
              <a:buChar char="–"/>
              <a:defRPr sz="2200">
                <a:solidFill>
                  <a:schemeClr val="tx1"/>
                </a:solidFill>
                <a:latin typeface="+mn-lt"/>
                <a:ea typeface="ＭＳ Ｐゴシック" charset="-128"/>
              </a:defRPr>
            </a:lvl4pPr>
            <a:lvl5pPr marL="1422400" indent="-276225" algn="l" rtl="0" eaLnBrk="0" fontAlgn="base" hangingPunct="0">
              <a:spcBef>
                <a:spcPct val="20000"/>
              </a:spcBef>
              <a:spcAft>
                <a:spcPct val="0"/>
              </a:spcAft>
              <a:buChar char="»"/>
              <a:defRPr sz="22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ts val="0"/>
              </a:spcBef>
              <a:spcAft>
                <a:spcPts val="600"/>
              </a:spcAft>
            </a:pPr>
            <a:r>
              <a:rPr lang="en-US" sz="2000" kern="0" dirty="0"/>
              <a:t>Part 2 – Q’s 1-8 Information About You: </a:t>
            </a:r>
            <a:r>
              <a:rPr lang="en-US" sz="2000" b="1" kern="0" dirty="0">
                <a:solidFill>
                  <a:srgbClr val="FF0000"/>
                </a:solidFill>
              </a:rPr>
              <a:t>MUST MATCH N-400 or Application</a:t>
            </a:r>
          </a:p>
        </p:txBody>
      </p:sp>
      <p:pic>
        <p:nvPicPr>
          <p:cNvPr id="4" name="Picture 3" descr="A computer screen shot of a form&#10;&#10;AI-generated content may be incorrect.">
            <a:extLst>
              <a:ext uri="{FF2B5EF4-FFF2-40B4-BE49-F238E27FC236}">
                <a16:creationId xmlns:a16="http://schemas.microsoft.com/office/drawing/2014/main" id="{2A9464C3-91BA-9901-3D97-1BC7A9B8CA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6298" y="1752600"/>
            <a:ext cx="8538275" cy="461662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987769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3716" y="201910"/>
            <a:ext cx="8490857" cy="523220"/>
          </a:xfrm>
          <a:prstGeom prst="rect">
            <a:avLst/>
          </a:prstGeom>
          <a:noFill/>
        </p:spPr>
        <p:txBody>
          <a:bodyPr wrap="square" rtlCol="0">
            <a:spAutoFit/>
          </a:bodyPr>
          <a:lstStyle/>
          <a:p>
            <a:pPr>
              <a:spcBef>
                <a:spcPct val="0"/>
              </a:spcBef>
            </a:pPr>
            <a:r>
              <a:rPr lang="en-US" sz="2800" b="1" dirty="0">
                <a:solidFill>
                  <a:srgbClr val="0D3692"/>
                </a:solidFill>
                <a:latin typeface="+mj-lt"/>
                <a:cs typeface="+mj-cs"/>
              </a:rPr>
              <a:t>Part 2: Information About You (Requestor)</a:t>
            </a:r>
          </a:p>
        </p:txBody>
      </p:sp>
      <p:sp>
        <p:nvSpPr>
          <p:cNvPr id="6" name="Content Placeholder 4">
            <a:extLst>
              <a:ext uri="{FF2B5EF4-FFF2-40B4-BE49-F238E27FC236}">
                <a16:creationId xmlns:a16="http://schemas.microsoft.com/office/drawing/2014/main" id="{E05F0E32-14F4-824A-BAFD-BF8896B115CD}"/>
              </a:ext>
            </a:extLst>
          </p:cNvPr>
          <p:cNvSpPr txBox="1">
            <a:spLocks/>
          </p:cNvSpPr>
          <p:nvPr/>
        </p:nvSpPr>
        <p:spPr bwMode="auto">
          <a:xfrm>
            <a:off x="1863715" y="1008224"/>
            <a:ext cx="81223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charset="-128"/>
                <a:cs typeface="+mn-cs"/>
              </a:defRPr>
            </a:lvl1pPr>
            <a:lvl2pPr marL="623888" indent="-276225" algn="l" rtl="0" eaLnBrk="0" fontAlgn="base" hangingPunct="0">
              <a:spcBef>
                <a:spcPct val="20000"/>
              </a:spcBef>
              <a:spcAft>
                <a:spcPct val="0"/>
              </a:spcAft>
              <a:buChar char="–"/>
              <a:defRPr sz="2200">
                <a:solidFill>
                  <a:schemeClr val="tx1"/>
                </a:solidFill>
                <a:latin typeface="+mn-lt"/>
                <a:ea typeface="ＭＳ Ｐゴシック" charset="-128"/>
              </a:defRPr>
            </a:lvl2pPr>
            <a:lvl3pPr marL="855663" indent="-231775" algn="l" rtl="0" eaLnBrk="0" fontAlgn="base" hangingPunct="0">
              <a:spcBef>
                <a:spcPct val="20000"/>
              </a:spcBef>
              <a:spcAft>
                <a:spcPct val="0"/>
              </a:spcAft>
              <a:buChar char="•"/>
              <a:defRPr sz="2200">
                <a:solidFill>
                  <a:schemeClr val="tx1"/>
                </a:solidFill>
                <a:latin typeface="+mn-lt"/>
                <a:ea typeface="ＭＳ Ｐゴシック" charset="-128"/>
              </a:defRPr>
            </a:lvl3pPr>
            <a:lvl4pPr marL="1146175" indent="-290513" algn="l" rtl="0" eaLnBrk="0" fontAlgn="base" hangingPunct="0">
              <a:spcBef>
                <a:spcPct val="20000"/>
              </a:spcBef>
              <a:spcAft>
                <a:spcPct val="0"/>
              </a:spcAft>
              <a:buChar char="–"/>
              <a:defRPr sz="2200">
                <a:solidFill>
                  <a:schemeClr val="tx1"/>
                </a:solidFill>
                <a:latin typeface="+mn-lt"/>
                <a:ea typeface="ＭＳ Ｐゴシック" charset="-128"/>
              </a:defRPr>
            </a:lvl4pPr>
            <a:lvl5pPr marL="1422400" indent="-276225" algn="l" rtl="0" eaLnBrk="0" fontAlgn="base" hangingPunct="0">
              <a:spcBef>
                <a:spcPct val="20000"/>
              </a:spcBef>
              <a:spcAft>
                <a:spcPct val="0"/>
              </a:spcAft>
              <a:buChar char="»"/>
              <a:defRPr sz="22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ts val="0"/>
              </a:spcBef>
              <a:spcAft>
                <a:spcPts val="600"/>
              </a:spcAft>
            </a:pPr>
            <a:r>
              <a:rPr lang="en-US" sz="2000" kern="0" dirty="0"/>
              <a:t>Part 2 – Q’s 1-8 Information About You: </a:t>
            </a:r>
            <a:r>
              <a:rPr lang="en-US" sz="2000" b="1" kern="0" dirty="0">
                <a:solidFill>
                  <a:srgbClr val="FF0000"/>
                </a:solidFill>
              </a:rPr>
              <a:t>MUST MATCH N-400 or Application</a:t>
            </a:r>
          </a:p>
        </p:txBody>
      </p:sp>
      <p:sp>
        <p:nvSpPr>
          <p:cNvPr id="9" name="Content Placeholder 4">
            <a:extLst>
              <a:ext uri="{FF2B5EF4-FFF2-40B4-BE49-F238E27FC236}">
                <a16:creationId xmlns:a16="http://schemas.microsoft.com/office/drawing/2014/main" id="{642659A1-B381-1044-926D-0D9AA00B30B8}"/>
              </a:ext>
            </a:extLst>
          </p:cNvPr>
          <p:cNvSpPr txBox="1">
            <a:spLocks/>
          </p:cNvSpPr>
          <p:nvPr/>
        </p:nvSpPr>
        <p:spPr bwMode="auto">
          <a:xfrm>
            <a:off x="6579881" y="4607341"/>
            <a:ext cx="3539508" cy="1424200"/>
          </a:xfrm>
          <a:prstGeom prst="rect">
            <a:avLst/>
          </a:prstGeom>
          <a:solidFill>
            <a:schemeClr val="bg1">
              <a:lumMod val="95000"/>
            </a:schemeClr>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charset="-128"/>
                <a:cs typeface="+mn-cs"/>
              </a:defRPr>
            </a:lvl1pPr>
            <a:lvl2pPr marL="623888" indent="-276225" algn="l" rtl="0" eaLnBrk="0" fontAlgn="base" hangingPunct="0">
              <a:spcBef>
                <a:spcPct val="20000"/>
              </a:spcBef>
              <a:spcAft>
                <a:spcPct val="0"/>
              </a:spcAft>
              <a:buChar char="–"/>
              <a:defRPr sz="2200">
                <a:solidFill>
                  <a:schemeClr val="tx1"/>
                </a:solidFill>
                <a:latin typeface="+mn-lt"/>
                <a:ea typeface="ＭＳ Ｐゴシック" charset="-128"/>
              </a:defRPr>
            </a:lvl2pPr>
            <a:lvl3pPr marL="855663" indent="-231775" algn="l" rtl="0" eaLnBrk="0" fontAlgn="base" hangingPunct="0">
              <a:spcBef>
                <a:spcPct val="20000"/>
              </a:spcBef>
              <a:spcAft>
                <a:spcPct val="0"/>
              </a:spcAft>
              <a:buChar char="•"/>
              <a:defRPr sz="2200">
                <a:solidFill>
                  <a:schemeClr val="tx1"/>
                </a:solidFill>
                <a:latin typeface="+mn-lt"/>
                <a:ea typeface="ＭＳ Ｐゴシック" charset="-128"/>
              </a:defRPr>
            </a:lvl3pPr>
            <a:lvl4pPr marL="1146175" indent="-290513" algn="l" rtl="0" eaLnBrk="0" fontAlgn="base" hangingPunct="0">
              <a:spcBef>
                <a:spcPct val="20000"/>
              </a:spcBef>
              <a:spcAft>
                <a:spcPct val="0"/>
              </a:spcAft>
              <a:buChar char="–"/>
              <a:defRPr sz="2200">
                <a:solidFill>
                  <a:schemeClr val="tx1"/>
                </a:solidFill>
                <a:latin typeface="+mn-lt"/>
                <a:ea typeface="ＭＳ Ｐゴシック" charset="-128"/>
              </a:defRPr>
            </a:lvl4pPr>
            <a:lvl5pPr marL="1422400" indent="-276225" algn="l" rtl="0" eaLnBrk="0" fontAlgn="base" hangingPunct="0">
              <a:spcBef>
                <a:spcPct val="20000"/>
              </a:spcBef>
              <a:spcAft>
                <a:spcPct val="0"/>
              </a:spcAft>
              <a:buChar char="»"/>
              <a:defRPr sz="22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ts val="0"/>
              </a:spcBef>
              <a:spcAft>
                <a:spcPts val="600"/>
              </a:spcAft>
            </a:pPr>
            <a:r>
              <a:rPr lang="en-US" sz="2000" kern="0" dirty="0">
                <a:solidFill>
                  <a:srgbClr val="FF0000"/>
                </a:solidFill>
              </a:rPr>
              <a:t>”Separated” means legally separated (in legal proceedings to dissolve marriage)</a:t>
            </a:r>
          </a:p>
        </p:txBody>
      </p:sp>
      <p:pic>
        <p:nvPicPr>
          <p:cNvPr id="4" name="Picture 3" descr="A screenshot of a computer screen&#10;&#10;AI-generated content may be incorrect.">
            <a:extLst>
              <a:ext uri="{FF2B5EF4-FFF2-40B4-BE49-F238E27FC236}">
                <a16:creationId xmlns:a16="http://schemas.microsoft.com/office/drawing/2014/main" id="{55AF784A-9C21-4C36-124D-09D12E9F4B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0" y="1876093"/>
            <a:ext cx="9660330" cy="2514644"/>
          </a:xfrm>
          <a:prstGeom prst="rect">
            <a:avLst/>
          </a:prstGeom>
          <a:ln>
            <a:solidFill>
              <a:schemeClr val="tx1"/>
            </a:solidFill>
          </a:ln>
          <a:effectLst>
            <a:outerShdw blurRad="50800" dist="38100" dir="2700000" algn="tl" rotWithShape="0">
              <a:prstClr val="black">
                <a:alpha val="40000"/>
              </a:prstClr>
            </a:outerShdw>
          </a:effectLst>
        </p:spPr>
      </p:pic>
      <p:sp>
        <p:nvSpPr>
          <p:cNvPr id="8" name="Donut 7">
            <a:extLst>
              <a:ext uri="{FF2B5EF4-FFF2-40B4-BE49-F238E27FC236}">
                <a16:creationId xmlns:a16="http://schemas.microsoft.com/office/drawing/2014/main" id="{BD499DC4-AB4F-FF43-90E1-CB413647832E}"/>
              </a:ext>
            </a:extLst>
          </p:cNvPr>
          <p:cNvSpPr/>
          <p:nvPr/>
        </p:nvSpPr>
        <p:spPr bwMode="auto">
          <a:xfrm>
            <a:off x="8686800" y="3276600"/>
            <a:ext cx="1600200" cy="762000"/>
          </a:xfrm>
          <a:prstGeom prst="donut">
            <a:avLst>
              <a:gd name="adj" fmla="val 1838"/>
            </a:avLst>
          </a:prstGeom>
          <a:solidFill>
            <a:srgbClr val="FF0000"/>
          </a:solidFill>
          <a:ln w="6350" cap="flat" cmpd="sng" algn="ctr">
            <a:solidFill>
              <a:srgbClr val="FF0000"/>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spAutoFit/>
          </a:bodyPr>
          <a:lstStyle/>
          <a:p>
            <a:pPr algn="ctr" eaLnBrk="0" hangingPunct="0">
              <a:spcBef>
                <a:spcPct val="50000"/>
              </a:spcBef>
            </a:pPr>
            <a:endParaRPr lang="en-US" sz="4000" b="1">
              <a:latin typeface="Tahoma" charset="0"/>
            </a:endParaRPr>
          </a:p>
        </p:txBody>
      </p:sp>
    </p:spTree>
    <p:extLst>
      <p:ext uri="{BB962C8B-B14F-4D97-AF65-F5344CB8AC3E}">
        <p14:creationId xmlns:p14="http://schemas.microsoft.com/office/powerpoint/2010/main" val="1412153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51560"/>
          </a:xfrm>
        </p:spPr>
        <p:txBody>
          <a:bodyPr>
            <a:normAutofit/>
          </a:bodyPr>
          <a:lstStyle/>
          <a:p>
            <a:r>
              <a:rPr lang="en-US" sz="2800" dirty="0"/>
              <a:t>Part 3: Applications and Petitions for Which You Are Requesting a Fee Waiver</a:t>
            </a:r>
          </a:p>
        </p:txBody>
      </p:sp>
      <p:sp>
        <p:nvSpPr>
          <p:cNvPr id="4" name="TextBox 3"/>
          <p:cNvSpPr txBox="1"/>
          <p:nvPr/>
        </p:nvSpPr>
        <p:spPr>
          <a:xfrm>
            <a:off x="2095500" y="3935792"/>
            <a:ext cx="8001000" cy="1708160"/>
          </a:xfrm>
          <a:prstGeom prst="rect">
            <a:avLst/>
          </a:prstGeom>
          <a:noFill/>
        </p:spPr>
        <p:txBody>
          <a:bodyPr wrap="square" rtlCol="0">
            <a:spAutoFit/>
          </a:bodyPr>
          <a:lstStyle/>
          <a:p>
            <a:pPr>
              <a:spcAft>
                <a:spcPts val="600"/>
              </a:spcAft>
            </a:pPr>
            <a:r>
              <a:rPr lang="en-US" dirty="0">
                <a:latin typeface="+mn-lt"/>
              </a:rPr>
              <a:t>Can be used for multiple applicants and forms. Make sure to include each applicant’s:</a:t>
            </a:r>
          </a:p>
          <a:p>
            <a:pPr marL="228600" indent="-228600">
              <a:spcAft>
                <a:spcPts val="600"/>
              </a:spcAft>
              <a:buFont typeface="Symbol" panose="05050102010706020507" pitchFamily="18" charset="2"/>
              <a:buChar char="·"/>
            </a:pPr>
            <a:r>
              <a:rPr lang="en-US" dirty="0">
                <a:latin typeface="+mn-lt"/>
              </a:rPr>
              <a:t>Full Name</a:t>
            </a:r>
          </a:p>
          <a:p>
            <a:pPr marL="228600" indent="-228600">
              <a:spcAft>
                <a:spcPts val="600"/>
              </a:spcAft>
              <a:buFont typeface="Symbol" panose="05050102010706020507" pitchFamily="18" charset="2"/>
              <a:buChar char="·"/>
            </a:pPr>
            <a:r>
              <a:rPr lang="en-US" dirty="0">
                <a:latin typeface="+mn-lt"/>
              </a:rPr>
              <a:t>A-Number</a:t>
            </a:r>
          </a:p>
          <a:p>
            <a:pPr marL="228600" indent="-228600">
              <a:spcAft>
                <a:spcPts val="600"/>
              </a:spcAft>
              <a:buFont typeface="Symbol" panose="05050102010706020507" pitchFamily="18" charset="2"/>
              <a:buChar char="·"/>
            </a:pPr>
            <a:r>
              <a:rPr lang="en-US" dirty="0">
                <a:latin typeface="+mn-lt"/>
              </a:rPr>
              <a:t>DOB</a:t>
            </a:r>
          </a:p>
        </p:txBody>
      </p:sp>
      <p:sp>
        <p:nvSpPr>
          <p:cNvPr id="3" name="TextBox 2"/>
          <p:cNvSpPr txBox="1"/>
          <p:nvPr/>
        </p:nvSpPr>
        <p:spPr>
          <a:xfrm>
            <a:off x="4343400" y="4512440"/>
            <a:ext cx="4419600" cy="1431161"/>
          </a:xfrm>
          <a:prstGeom prst="rect">
            <a:avLst/>
          </a:prstGeom>
          <a:noFill/>
        </p:spPr>
        <p:txBody>
          <a:bodyPr wrap="square" rtlCol="0">
            <a:spAutoFit/>
          </a:bodyPr>
          <a:lstStyle/>
          <a:p>
            <a:pPr marL="228600" indent="-228600">
              <a:spcAft>
                <a:spcPts val="600"/>
              </a:spcAft>
              <a:buFont typeface="Symbol" panose="05050102010706020507" pitchFamily="18" charset="2"/>
              <a:buChar char="·"/>
            </a:pPr>
            <a:r>
              <a:rPr lang="en-US" dirty="0"/>
              <a:t>Relationship to primary applicant</a:t>
            </a:r>
          </a:p>
          <a:p>
            <a:pPr marL="228600" indent="-228600">
              <a:spcAft>
                <a:spcPts val="600"/>
              </a:spcAft>
              <a:buFont typeface="Symbol" panose="05050102010706020507" pitchFamily="18" charset="2"/>
              <a:buChar char="·"/>
            </a:pPr>
            <a:r>
              <a:rPr lang="en-US" dirty="0"/>
              <a:t>Form being filed</a:t>
            </a:r>
          </a:p>
          <a:p>
            <a:pPr marL="228600" indent="-228600">
              <a:spcAft>
                <a:spcPts val="600"/>
              </a:spcAft>
              <a:buFont typeface="Symbol" panose="05050102010706020507" pitchFamily="18" charset="2"/>
              <a:buChar char="·"/>
            </a:pPr>
            <a:r>
              <a:rPr lang="en-US" dirty="0"/>
              <a:t>Total Number of Forms being filed</a:t>
            </a:r>
          </a:p>
          <a:p>
            <a:endParaRPr lang="en-US" dirty="0"/>
          </a:p>
        </p:txBody>
      </p:sp>
      <p:pic>
        <p:nvPicPr>
          <p:cNvPr id="6" name="Picture 5" descr="Table&#10;&#10;Description automatically generated">
            <a:extLst>
              <a:ext uri="{FF2B5EF4-FFF2-40B4-BE49-F238E27FC236}">
                <a16:creationId xmlns:a16="http://schemas.microsoft.com/office/drawing/2014/main" id="{BC367C5A-DEF6-544E-9AEF-9E37167BBF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1174395"/>
            <a:ext cx="8001000" cy="26056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82712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52600" y="304801"/>
            <a:ext cx="8686800" cy="1470025"/>
          </a:xfrm>
        </p:spPr>
        <p:txBody>
          <a:bodyPr>
            <a:normAutofit/>
          </a:bodyPr>
          <a:lstStyle/>
          <a:p>
            <a:r>
              <a:rPr lang="en-US" sz="3600" cap="all" dirty="0"/>
              <a:t>Means-Tested Public Benefits</a:t>
            </a:r>
            <a:endParaRPr lang="en-US" sz="1200" cap="all" dirty="0"/>
          </a:p>
        </p:txBody>
      </p:sp>
      <p:pic>
        <p:nvPicPr>
          <p:cNvPr id="8" name="Picture 7" descr="A screenshot of a questionnaire&#10;&#10;AI-generated content may be incorrect.">
            <a:extLst>
              <a:ext uri="{FF2B5EF4-FFF2-40B4-BE49-F238E27FC236}">
                <a16:creationId xmlns:a16="http://schemas.microsoft.com/office/drawing/2014/main" id="{0A8DCFCE-7FA7-38FE-7AD2-891B87D904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9" y="1607412"/>
            <a:ext cx="10118199" cy="3955188"/>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pic>
      <p:sp>
        <p:nvSpPr>
          <p:cNvPr id="5" name="Donut 4">
            <a:extLst>
              <a:ext uri="{FF2B5EF4-FFF2-40B4-BE49-F238E27FC236}">
                <a16:creationId xmlns:a16="http://schemas.microsoft.com/office/drawing/2014/main" id="{420B2DD9-0DE6-014F-AE21-E1D7E75AF03F}"/>
              </a:ext>
            </a:extLst>
          </p:cNvPr>
          <p:cNvSpPr/>
          <p:nvPr/>
        </p:nvSpPr>
        <p:spPr bwMode="auto">
          <a:xfrm>
            <a:off x="1523999" y="3255917"/>
            <a:ext cx="1125260" cy="658178"/>
          </a:xfrm>
          <a:prstGeom prst="donut">
            <a:avLst>
              <a:gd name="adj" fmla="val 1838"/>
            </a:avLst>
          </a:prstGeom>
          <a:solidFill>
            <a:srgbClr val="FF0000"/>
          </a:solidFill>
          <a:ln w="6350" cap="flat" cmpd="sng" algn="ctr">
            <a:solidFill>
              <a:srgbClr val="FF0000"/>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spAutoFit/>
          </a:bodyPr>
          <a:lstStyle/>
          <a:p>
            <a:pPr algn="ctr" eaLnBrk="0" hangingPunct="0">
              <a:spcBef>
                <a:spcPct val="50000"/>
              </a:spcBef>
            </a:pPr>
            <a:endParaRPr lang="en-US" sz="4000" b="1">
              <a:latin typeface="Tahoma" charset="0"/>
            </a:endParaRPr>
          </a:p>
        </p:txBody>
      </p:sp>
    </p:spTree>
    <p:extLst>
      <p:ext uri="{BB962C8B-B14F-4D97-AF65-F5344CB8AC3E}">
        <p14:creationId xmlns:p14="http://schemas.microsoft.com/office/powerpoint/2010/main" val="25726152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524000" y="0"/>
            <a:ext cx="9144000" cy="914400"/>
          </a:xfrm>
        </p:spPr>
        <p:txBody>
          <a:bodyPr>
            <a:normAutofit/>
          </a:bodyPr>
          <a:lstStyle/>
          <a:p>
            <a:pPr eaLnBrk="1" hangingPunct="1"/>
            <a:r>
              <a:rPr lang="en-US" sz="2800" dirty="0">
                <a:ea typeface="Tahoma" panose="020B0604030504040204" pitchFamily="34" charset="0"/>
              </a:rPr>
              <a:t>Means-Tested Public Benefits</a:t>
            </a:r>
          </a:p>
        </p:txBody>
      </p:sp>
      <p:sp>
        <p:nvSpPr>
          <p:cNvPr id="76802" name="Text Placeholder 3"/>
          <p:cNvSpPr>
            <a:spLocks noGrp="1"/>
          </p:cNvSpPr>
          <p:nvPr>
            <p:ph type="body" orient="vert" idx="1"/>
          </p:nvPr>
        </p:nvSpPr>
        <p:spPr>
          <a:xfrm>
            <a:off x="1752600" y="3352800"/>
            <a:ext cx="8686800" cy="1905000"/>
          </a:xfrm>
        </p:spPr>
        <p:txBody>
          <a:bodyPr/>
          <a:lstStyle/>
          <a:p>
            <a:pPr eaLnBrk="1" hangingPunct="1">
              <a:buSzPct val="100000"/>
              <a:buFont typeface="Symbol" panose="05050102010706020507" pitchFamily="18" charset="2"/>
              <a:buChar char="·"/>
            </a:pPr>
            <a:r>
              <a:rPr lang="en-US" dirty="0">
                <a:ea typeface="Tahoma" panose="020B0604030504040204" pitchFamily="34" charset="0"/>
              </a:rPr>
              <a:t>A “means-tested benefit” is a public benefit where the eligibility for benefit and amount received are determined by income and resources</a:t>
            </a:r>
          </a:p>
          <a:p>
            <a:pPr eaLnBrk="1" hangingPunct="1">
              <a:buSzPct val="100000"/>
              <a:buFont typeface="Symbol" panose="05050102010706020507" pitchFamily="18" charset="2"/>
              <a:buChar char="·"/>
            </a:pPr>
            <a:r>
              <a:rPr lang="en-US" dirty="0">
                <a:ea typeface="Tahoma" panose="020B0604030504040204" pitchFamily="34" charset="0"/>
              </a:rPr>
              <a:t>Determination made by agency in charge of administering benefit</a:t>
            </a:r>
          </a:p>
          <a:p>
            <a:pPr eaLnBrk="1" hangingPunct="1">
              <a:buSzPct val="100000"/>
              <a:buFont typeface="Symbol" panose="05050102010706020507" pitchFamily="18" charset="2"/>
              <a:buChar char="·"/>
            </a:pPr>
            <a:r>
              <a:rPr lang="en-US" dirty="0">
                <a:solidFill>
                  <a:srgbClr val="FF0000"/>
                </a:solidFill>
                <a:ea typeface="Tahoma" panose="020B0604030504040204" pitchFamily="34" charset="0"/>
              </a:rPr>
              <a:t>As long as sufficient proof is submitted, no further information is required by USCIS to show eligibility for fee waiver</a:t>
            </a:r>
          </a:p>
        </p:txBody>
      </p:sp>
      <p:pic>
        <p:nvPicPr>
          <p:cNvPr id="2" name="Picture 1">
            <a:extLst>
              <a:ext uri="{FF2B5EF4-FFF2-40B4-BE49-F238E27FC236}">
                <a16:creationId xmlns:a16="http://schemas.microsoft.com/office/drawing/2014/main" id="{8E4148D8-63CC-3649-851F-624332678F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2400" y="762001"/>
            <a:ext cx="4267200" cy="2401011"/>
          </a:xfrm>
          <a:prstGeom prst="rect">
            <a:avLst/>
          </a:prstGeom>
        </p:spPr>
      </p:pic>
    </p:spTree>
    <p:extLst>
      <p:ext uri="{BB962C8B-B14F-4D97-AF65-F5344CB8AC3E}">
        <p14:creationId xmlns:p14="http://schemas.microsoft.com/office/powerpoint/2010/main" val="35907620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05800" y="5334000"/>
            <a:ext cx="2133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24000" y="0"/>
            <a:ext cx="9144000" cy="914400"/>
          </a:xfrm>
        </p:spPr>
        <p:txBody>
          <a:bodyPr>
            <a:normAutofit/>
          </a:bodyPr>
          <a:lstStyle/>
          <a:p>
            <a:r>
              <a:rPr lang="en-US" sz="2800" dirty="0"/>
              <a:t>Examples of “Means-Tested Benefits”</a:t>
            </a:r>
          </a:p>
        </p:txBody>
      </p:sp>
      <p:graphicFrame>
        <p:nvGraphicFramePr>
          <p:cNvPr id="6" name="Table 5"/>
          <p:cNvGraphicFramePr>
            <a:graphicFrameLocks noGrp="1"/>
          </p:cNvGraphicFramePr>
          <p:nvPr>
            <p:extLst>
              <p:ext uri="{D42A27DB-BD31-4B8C-83A1-F6EECF244321}">
                <p14:modId xmlns:p14="http://schemas.microsoft.com/office/powerpoint/2010/main" val="1085970589"/>
              </p:ext>
            </p:extLst>
          </p:nvPr>
        </p:nvGraphicFramePr>
        <p:xfrm>
          <a:off x="1866900" y="685800"/>
          <a:ext cx="8458200" cy="6135462"/>
        </p:xfrm>
        <a:graphic>
          <a:graphicData uri="http://schemas.openxmlformats.org/drawingml/2006/table">
            <a:tbl>
              <a:tblPr firstRow="1" bandRow="1">
                <a:tableStyleId>{B301B821-A1FF-4177-AEE7-76D212191A09}</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55091">
                <a:tc>
                  <a:txBody>
                    <a:bodyPr/>
                    <a:lstStyle/>
                    <a:p>
                      <a:pPr algn="ctr"/>
                      <a:r>
                        <a:rPr lang="en-US" sz="2400" dirty="0">
                          <a:ln>
                            <a:noFill/>
                          </a:ln>
                        </a:rPr>
                        <a:t>Benefit</a:t>
                      </a:r>
                      <a:endParaRPr lang="en-US" sz="2400" dirty="0">
                        <a:ln>
                          <a:noFill/>
                        </a:ln>
                        <a:solidFill>
                          <a:schemeClr val="bg1"/>
                        </a:solidFill>
                      </a:endParaRPr>
                    </a:p>
                  </a:txBody>
                  <a:tcPr marL="0" marR="0" marT="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Agency (Varies by State/Locality)</a:t>
                      </a:r>
                      <a:endParaRPr lang="en-US" sz="2400" dirty="0">
                        <a:solidFill>
                          <a:schemeClr val="bg1"/>
                        </a:solidFill>
                      </a:endParaRPr>
                    </a:p>
                  </a:txBody>
                  <a:tcPr marL="0" marR="0" marT="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94312">
                <a:tc>
                  <a:txBody>
                    <a:bodyPr/>
                    <a:lstStyle/>
                    <a:p>
                      <a:pPr marL="228600" marR="0" lvl="1" indent="-228600" algn="l" defTabSz="914400" rtl="0" eaLnBrk="1" fontAlgn="auto" latinLnBrk="0" hangingPunct="1">
                        <a:lnSpc>
                          <a:spcPct val="100000"/>
                        </a:lnSpc>
                        <a:spcBef>
                          <a:spcPts val="0"/>
                        </a:spcBef>
                        <a:spcAft>
                          <a:spcPts val="600"/>
                        </a:spcAft>
                        <a:buClrTx/>
                        <a:buSzTx/>
                        <a:buFont typeface="Tahoma" pitchFamily="34" charset="0"/>
                        <a:buChar char="•"/>
                        <a:tabLst/>
                        <a:defRPr/>
                      </a:pPr>
                      <a:r>
                        <a:rPr lang="en-US" sz="1400" baseline="0" dirty="0"/>
                        <a:t>Public Assistance (PA)</a:t>
                      </a:r>
                    </a:p>
                    <a:p>
                      <a:pPr marL="228600" lvl="1" indent="-228600">
                        <a:lnSpc>
                          <a:spcPct val="100000"/>
                        </a:lnSpc>
                        <a:spcAft>
                          <a:spcPts val="600"/>
                        </a:spcAft>
                        <a:buFont typeface="Tahoma" pitchFamily="34" charset="0"/>
                        <a:buChar char="•"/>
                      </a:pPr>
                      <a:r>
                        <a:rPr lang="en-US" sz="1400" dirty="0"/>
                        <a:t>Cash Assistance (CA)</a:t>
                      </a:r>
                    </a:p>
                    <a:p>
                      <a:pPr marL="511175" lvl="1" indent="-228600">
                        <a:lnSpc>
                          <a:spcPct val="100000"/>
                        </a:lnSpc>
                        <a:spcAft>
                          <a:spcPts val="600"/>
                        </a:spcAft>
                        <a:buFont typeface="Tahoma" pitchFamily="34" charset="0"/>
                        <a:buChar char="̶"/>
                      </a:pPr>
                      <a:r>
                        <a:rPr lang="en-US" sz="1400" dirty="0"/>
                        <a:t>FEPS:</a:t>
                      </a:r>
                      <a:r>
                        <a:rPr lang="en-US" sz="1400" baseline="0" dirty="0"/>
                        <a:t> Eviction Prevention</a:t>
                      </a:r>
                    </a:p>
                    <a:p>
                      <a:pPr marL="511175" lvl="1" indent="-228600">
                        <a:lnSpc>
                          <a:spcPct val="100000"/>
                        </a:lnSpc>
                        <a:spcAft>
                          <a:spcPts val="600"/>
                        </a:spcAft>
                        <a:buFont typeface="Tahoma" pitchFamily="34" charset="0"/>
                        <a:buChar char="̶"/>
                      </a:pPr>
                      <a:r>
                        <a:rPr lang="en-US" sz="1400" dirty="0"/>
                        <a:t>HEAP:</a:t>
                      </a:r>
                      <a:r>
                        <a:rPr lang="en-US" sz="1400" baseline="0" dirty="0"/>
                        <a:t> Heating Assistance</a:t>
                      </a:r>
                      <a:endParaRPr lang="en-US" sz="1400" dirty="0"/>
                    </a:p>
                    <a:p>
                      <a:pPr marL="228600" lvl="1" indent="-228600">
                        <a:lnSpc>
                          <a:spcPct val="100000"/>
                        </a:lnSpc>
                        <a:spcAft>
                          <a:spcPts val="600"/>
                        </a:spcAft>
                        <a:buFont typeface="Tahoma" pitchFamily="34" charset="0"/>
                        <a:buChar char="•"/>
                      </a:pPr>
                      <a:r>
                        <a:rPr lang="en-US" sz="1400" dirty="0"/>
                        <a:t>Food Stamps (Supplemental Nutrition Assistance Program [SNAP])</a:t>
                      </a:r>
                    </a:p>
                    <a:p>
                      <a:pPr marL="228600" lvl="1" indent="-228600">
                        <a:lnSpc>
                          <a:spcPct val="100000"/>
                        </a:lnSpc>
                        <a:spcAft>
                          <a:spcPts val="600"/>
                        </a:spcAft>
                        <a:buFont typeface="Tahoma" pitchFamily="34" charset="0"/>
                        <a:buChar char="•"/>
                      </a:pPr>
                      <a:r>
                        <a:rPr lang="en-US" sz="1400" dirty="0"/>
                        <a:t>Medicaid (MA)</a:t>
                      </a:r>
                    </a:p>
                    <a:p>
                      <a:pPr marL="228600" lvl="1" indent="-228600">
                        <a:lnSpc>
                          <a:spcPct val="100000"/>
                        </a:lnSpc>
                        <a:spcAft>
                          <a:spcPts val="600"/>
                        </a:spcAft>
                        <a:buFont typeface="Tahoma" pitchFamily="34" charset="0"/>
                        <a:buChar char="•"/>
                      </a:pPr>
                      <a:r>
                        <a:rPr lang="en-US" sz="1400" dirty="0"/>
                        <a:t>Essential</a:t>
                      </a:r>
                      <a:r>
                        <a:rPr lang="en-US" sz="1400" baseline="0" dirty="0"/>
                        <a:t> Plans (All in NY; can vary by state)</a:t>
                      </a:r>
                      <a:endParaRPr lang="en-US" sz="1400" dirty="0"/>
                    </a:p>
                  </a:txBody>
                  <a:tcPr marT="91440" marB="91440">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en-US" sz="1400" u="none" dirty="0"/>
                        <a:t>NYC Human Resources</a:t>
                      </a:r>
                      <a:r>
                        <a:rPr lang="en-US" sz="1400" u="none" baseline="0" dirty="0"/>
                        <a:t> Administration (HRA)</a:t>
                      </a:r>
                      <a:endParaRPr lang="en-US" sz="1400" u="none" dirty="0"/>
                    </a:p>
                    <a:p>
                      <a:pPr marL="2286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endParaRPr lang="en-US" sz="1400" u="none" dirty="0"/>
                    </a:p>
                    <a:p>
                      <a:pPr marL="2286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endParaRPr lang="en-US" sz="1400" u="none" dirty="0"/>
                    </a:p>
                    <a:p>
                      <a:pPr marL="2286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endParaRPr lang="en-US" sz="1400" u="none" dirty="0"/>
                    </a:p>
                    <a:p>
                      <a:pPr marL="2286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endParaRPr lang="en-US" sz="1400" u="none" dirty="0"/>
                    </a:p>
                    <a:p>
                      <a:pPr marL="2286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en-US" sz="1400" u="none" dirty="0"/>
                        <a:t>NYC HRA or NY State of Health </a:t>
                      </a:r>
                    </a:p>
                    <a:p>
                      <a:pPr marL="2286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en-US" sz="1400" u="none" dirty="0"/>
                        <a:t>NY</a:t>
                      </a:r>
                      <a:r>
                        <a:rPr lang="en-US" sz="1400" u="none" baseline="0" dirty="0"/>
                        <a:t> State of Health</a:t>
                      </a:r>
                    </a:p>
                    <a:p>
                      <a:pPr marL="2286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en-US" sz="1400" b="0" u="none" dirty="0">
                          <a:hlinkClick r:id="rId2"/>
                        </a:rPr>
                        <a:t>https://www.healthcare.gov/marketplace-in-your-state/</a:t>
                      </a:r>
                      <a:endParaRPr lang="en-US" sz="1400" b="0" u="none" dirty="0"/>
                    </a:p>
                  </a:txBody>
                  <a:tcPr marT="91440" marB="91440">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extLst>
                  <a:ext uri="{0D108BD9-81ED-4DB2-BD59-A6C34878D82A}">
                    <a16:rowId xmlns:a16="http://schemas.microsoft.com/office/drawing/2014/main" val="10001"/>
                  </a:ext>
                </a:extLst>
              </a:tr>
              <a:tr h="621823">
                <a:tc>
                  <a:txBody>
                    <a:bodyPr/>
                    <a:lstStyle/>
                    <a:p>
                      <a:pPr marL="228600" marR="0" lvl="1" indent="-228600" algn="l" defTabSz="914400" rtl="0" eaLnBrk="1" fontAlgn="auto" latinLnBrk="0" hangingPunct="1">
                        <a:lnSpc>
                          <a:spcPct val="100000"/>
                        </a:lnSpc>
                        <a:spcBef>
                          <a:spcPts val="0"/>
                        </a:spcBef>
                        <a:spcAft>
                          <a:spcPts val="0"/>
                        </a:spcAft>
                        <a:buClrTx/>
                        <a:buSzTx/>
                        <a:buFont typeface="Tahoma" pitchFamily="34" charset="0"/>
                        <a:buChar char="•"/>
                        <a:tabLst/>
                        <a:defRPr/>
                      </a:pPr>
                      <a:r>
                        <a:rPr lang="en-US" sz="1400" kern="1200" dirty="0"/>
                        <a:t>Supplemental Security Income (SSI )</a:t>
                      </a:r>
                      <a:endParaRPr lang="en-US" sz="1400" kern="1200" dirty="0">
                        <a:solidFill>
                          <a:schemeClr val="dk1"/>
                        </a:solidFill>
                        <a:latin typeface="+mn-lt"/>
                        <a:ea typeface="+mn-ea"/>
                        <a:cs typeface="+mn-cs"/>
                      </a:endParaRPr>
                    </a:p>
                  </a:txBody>
                  <a:tcPr marT="91440" marB="9144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400" kern="1200" dirty="0">
                          <a:solidFill>
                            <a:schemeClr val="dk1"/>
                          </a:solidFill>
                          <a:latin typeface="+mn-lt"/>
                          <a:ea typeface="+mn-ea"/>
                          <a:cs typeface="+mn-cs"/>
                        </a:rPr>
                        <a:t>Social Security Administration (SSA)</a:t>
                      </a:r>
                    </a:p>
                  </a:txBody>
                  <a:tcPr marT="91440" marB="9144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extLst>
                  <a:ext uri="{0D108BD9-81ED-4DB2-BD59-A6C34878D82A}">
                    <a16:rowId xmlns:a16="http://schemas.microsoft.com/office/drawing/2014/main" val="10002"/>
                  </a:ext>
                </a:extLst>
              </a:tr>
              <a:tr h="1687807">
                <a:tc>
                  <a:txBody>
                    <a:bodyPr/>
                    <a:lstStyle/>
                    <a:p>
                      <a:pPr marL="228600" lvl="1" indent="-228600" algn="l" defTabSz="914400" rtl="0" eaLnBrk="1" latinLnBrk="0" hangingPunct="1">
                        <a:spcAft>
                          <a:spcPts val="600"/>
                        </a:spcAft>
                        <a:buFont typeface="Tahoma" pitchFamily="34" charset="0"/>
                        <a:buChar char="•"/>
                      </a:pPr>
                      <a:r>
                        <a:rPr lang="en-US" sz="1400" kern="1200" dirty="0">
                          <a:ln>
                            <a:noFill/>
                          </a:ln>
                        </a:rPr>
                        <a:t>Public Housing</a:t>
                      </a:r>
                    </a:p>
                    <a:p>
                      <a:pPr marL="228600" lvl="1" indent="-228600" algn="l" defTabSz="914400" rtl="0" eaLnBrk="1" latinLnBrk="0" hangingPunct="1">
                        <a:spcAft>
                          <a:spcPts val="600"/>
                        </a:spcAft>
                        <a:buFont typeface="Tahoma" pitchFamily="34" charset="0"/>
                        <a:buChar char="•"/>
                      </a:pPr>
                      <a:r>
                        <a:rPr lang="en-US" sz="1400" kern="1200" dirty="0">
                          <a:ln>
                            <a:noFill/>
                          </a:ln>
                        </a:rPr>
                        <a:t>Section 8 housing</a:t>
                      </a:r>
                      <a:endParaRPr lang="en-US" sz="1400" kern="1200" dirty="0">
                        <a:ln>
                          <a:noFill/>
                        </a:ln>
                        <a:solidFill>
                          <a:schemeClr val="dk1"/>
                        </a:solidFill>
                        <a:latin typeface="+mn-lt"/>
                        <a:ea typeface="+mn-ea"/>
                        <a:cs typeface="+mn-cs"/>
                      </a:endParaRPr>
                    </a:p>
                  </a:txBody>
                  <a:tcPr marT="91440" marB="91440">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en-US" sz="1400" u="none" kern="1200" dirty="0">
                          <a:solidFill>
                            <a:schemeClr val="dk1"/>
                          </a:solidFill>
                          <a:latin typeface="+mn-lt"/>
                          <a:ea typeface="+mn-ea"/>
                          <a:cs typeface="+mn-cs"/>
                        </a:rPr>
                        <a:t>NYC Dept. of Housing Preservation &amp; Development</a:t>
                      </a:r>
                    </a:p>
                    <a:p>
                      <a:pPr marL="2286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en-US" sz="1400" u="none" kern="1200" dirty="0">
                          <a:solidFill>
                            <a:schemeClr val="dk1"/>
                          </a:solidFill>
                          <a:latin typeface="+mn-lt"/>
                          <a:ea typeface="+mn-ea"/>
                          <a:cs typeface="+mn-cs"/>
                        </a:rPr>
                        <a:t>NYCHA</a:t>
                      </a:r>
                    </a:p>
                    <a:p>
                      <a:pPr marL="2286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en-US" sz="1400" u="none" kern="1200" dirty="0">
                          <a:solidFill>
                            <a:schemeClr val="dk1"/>
                          </a:solidFill>
                          <a:latin typeface="+mn-lt"/>
                          <a:ea typeface="+mn-ea"/>
                          <a:cs typeface="+mn-cs"/>
                        </a:rPr>
                        <a:t>NYS Housing and Community Renewal (NYS DHCR)</a:t>
                      </a:r>
                    </a:p>
                  </a:txBody>
                  <a:tcPr marT="91440" marB="91440">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527739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05800" y="5334000"/>
            <a:ext cx="2133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24000" y="0"/>
            <a:ext cx="9144000" cy="914400"/>
          </a:xfrm>
        </p:spPr>
        <p:txBody>
          <a:bodyPr>
            <a:normAutofit/>
          </a:bodyPr>
          <a:lstStyle/>
          <a:p>
            <a:r>
              <a:rPr lang="en-US" sz="2800" dirty="0">
                <a:solidFill>
                  <a:srgbClr val="FF0000"/>
                </a:solidFill>
              </a:rPr>
              <a:t>NOT</a:t>
            </a:r>
            <a:r>
              <a:rPr lang="en-US" sz="2800" dirty="0"/>
              <a:t> “Means-Tested Benefits”</a:t>
            </a:r>
          </a:p>
        </p:txBody>
      </p:sp>
      <p:pic>
        <p:nvPicPr>
          <p:cNvPr id="5" name="Picture 2" descr="C:\Users\dasbh\AppData\Local\Microsoft\Windows\Temporary Internet Files\Content.IE5\YX99UITH\MP900422392[1].jpg">
            <a:extLst>
              <a:ext uri="{FF2B5EF4-FFF2-40B4-BE49-F238E27FC236}">
                <a16:creationId xmlns:a16="http://schemas.microsoft.com/office/drawing/2014/main" id="{9232C4BA-CE3F-1841-8A2A-A0F7E4680B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5934" y="990600"/>
            <a:ext cx="3303613" cy="4953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498911EA-C89A-6142-A051-0C48CDFF2887}"/>
              </a:ext>
            </a:extLst>
          </p:cNvPr>
          <p:cNvSpPr txBox="1">
            <a:spLocks/>
          </p:cNvSpPr>
          <p:nvPr/>
        </p:nvSpPr>
        <p:spPr bwMode="auto">
          <a:xfrm>
            <a:off x="5079547" y="1524000"/>
            <a:ext cx="5512254"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SzPct val="80000"/>
              <a:buFont typeface="Tahoma" pitchFamily="34" charset="0"/>
              <a:buChar char="●"/>
              <a:defRPr sz="2000" kern="1200">
                <a:solidFill>
                  <a:schemeClr val="tx1"/>
                </a:solidFill>
                <a:latin typeface="Tahoma" pitchFamily="34" charset="0"/>
                <a:ea typeface="+mn-ea"/>
                <a:cs typeface="Tahoma" pitchFamily="34" charset="0"/>
              </a:defRPr>
            </a:lvl1pPr>
            <a:lvl2pPr marL="457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chemeClr val="tx1"/>
                </a:solidFill>
                <a:latin typeface="Tahoma" pitchFamily="34" charset="0"/>
                <a:ea typeface="+mn-ea"/>
                <a:cs typeface="Tahoma" pitchFamily="34" charset="0"/>
              </a:defRPr>
            </a:lvl3pPr>
            <a:lvl4pPr marL="914400" indent="-228600" algn="l" rtl="0" eaLnBrk="0" fontAlgn="base" hangingPunct="0">
              <a:spcBef>
                <a:spcPct val="20000"/>
              </a:spcBef>
              <a:spcAft>
                <a:spcPct val="0"/>
              </a:spcAft>
              <a:buFont typeface="Courier New" pitchFamily="49" charset="0"/>
              <a:buChar char="o"/>
              <a:defRPr sz="2000" kern="1200">
                <a:solidFill>
                  <a:schemeClr val="tx1"/>
                </a:solidFill>
                <a:latin typeface="Tahoma" pitchFamily="34" charset="0"/>
                <a:ea typeface="+mn-ea"/>
                <a:cs typeface="Tahoma" pitchFamily="34" charset="0"/>
              </a:defRPr>
            </a:lvl4pPr>
            <a:lvl5pPr marL="11430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0000"/>
                </a:solidFill>
              </a:rPr>
              <a:t>Social Security Disability Insurance (SSDI) </a:t>
            </a:r>
          </a:p>
          <a:p>
            <a:r>
              <a:rPr lang="en-US" dirty="0">
                <a:solidFill>
                  <a:srgbClr val="FF0000"/>
                </a:solidFill>
              </a:rPr>
              <a:t>Social Security</a:t>
            </a:r>
          </a:p>
          <a:p>
            <a:r>
              <a:rPr lang="en-US" dirty="0">
                <a:solidFill>
                  <a:srgbClr val="FF0000"/>
                </a:solidFill>
              </a:rPr>
              <a:t>Worker’s Compensation</a:t>
            </a:r>
          </a:p>
          <a:p>
            <a:r>
              <a:rPr lang="en-US" dirty="0">
                <a:solidFill>
                  <a:srgbClr val="FF0000"/>
                </a:solidFill>
              </a:rPr>
              <a:t>State Disability &amp; Injury Benefit Programs</a:t>
            </a:r>
          </a:p>
          <a:p>
            <a:r>
              <a:rPr lang="en-US" dirty="0"/>
              <a:t>Unemployment Insurance</a:t>
            </a:r>
          </a:p>
          <a:p>
            <a:r>
              <a:rPr lang="en-US" dirty="0"/>
              <a:t>Student Loans</a:t>
            </a:r>
          </a:p>
          <a:p>
            <a:r>
              <a:rPr lang="en-US" dirty="0"/>
              <a:t>Scholarships/Fellowships</a:t>
            </a:r>
          </a:p>
          <a:p>
            <a:r>
              <a:rPr lang="en-US" dirty="0"/>
              <a:t>Pensions</a:t>
            </a:r>
          </a:p>
          <a:p>
            <a:r>
              <a:rPr lang="en-US" dirty="0"/>
              <a:t>Spousal Support</a:t>
            </a:r>
          </a:p>
          <a:p>
            <a:pPr>
              <a:spcAft>
                <a:spcPts val="600"/>
              </a:spcAft>
            </a:pPr>
            <a:r>
              <a:rPr lang="en-US" dirty="0"/>
              <a:t>Child Support</a:t>
            </a:r>
          </a:p>
          <a:p>
            <a:pPr marL="0" indent="0">
              <a:buNone/>
            </a:pPr>
            <a:endParaRPr lang="en-US" dirty="0"/>
          </a:p>
        </p:txBody>
      </p:sp>
    </p:spTree>
    <p:extLst>
      <p:ext uri="{BB962C8B-B14F-4D97-AF65-F5344CB8AC3E}">
        <p14:creationId xmlns:p14="http://schemas.microsoft.com/office/powerpoint/2010/main" val="22788155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43" y="588905"/>
            <a:ext cx="10907486" cy="914400"/>
          </a:xfrm>
        </p:spPr>
        <p:txBody>
          <a:bodyPr>
            <a:normAutofit fontScale="90000"/>
          </a:bodyPr>
          <a:lstStyle/>
          <a:p>
            <a:pPr algn="ctr"/>
            <a:r>
              <a:rPr lang="en-US" dirty="0">
                <a:solidFill>
                  <a:schemeClr val="bg1"/>
                </a:solidFill>
              </a:rPr>
              <a:t>Practice Point: Supporting Documentation </a:t>
            </a:r>
            <a:br>
              <a:rPr lang="en-US" dirty="0">
                <a:solidFill>
                  <a:schemeClr val="bg1"/>
                </a:solidFill>
              </a:rPr>
            </a:br>
            <a:r>
              <a:rPr lang="en-US" dirty="0">
                <a:solidFill>
                  <a:schemeClr val="bg1"/>
                </a:solidFill>
              </a:rPr>
              <a:t>Means-Tested Benefits </a:t>
            </a:r>
          </a:p>
        </p:txBody>
      </p:sp>
      <p:sp>
        <p:nvSpPr>
          <p:cNvPr id="3" name="Vertical Text Placeholder 2"/>
          <p:cNvSpPr>
            <a:spLocks noGrp="1"/>
          </p:cNvSpPr>
          <p:nvPr>
            <p:ph type="body" orient="vert" idx="1"/>
          </p:nvPr>
        </p:nvSpPr>
        <p:spPr>
          <a:xfrm>
            <a:off x="4396798" y="1767640"/>
            <a:ext cx="6897278" cy="4038600"/>
          </a:xfrm>
        </p:spPr>
        <p:txBody>
          <a:bodyPr/>
          <a:lstStyle/>
          <a:p>
            <a:pPr marL="0" indent="0">
              <a:buNone/>
            </a:pPr>
            <a:r>
              <a:rPr lang="en-US" dirty="0"/>
              <a:t>Look for these four things on the award letters: </a:t>
            </a:r>
          </a:p>
          <a:p>
            <a:pPr marL="457200" indent="-457200">
              <a:buFont typeface="+mj-lt"/>
              <a:buAutoNum type="arabicParenR"/>
            </a:pPr>
            <a:r>
              <a:rPr lang="en-US" dirty="0"/>
              <a:t>Participant’s Name</a:t>
            </a:r>
          </a:p>
          <a:p>
            <a:pPr marL="457200" indent="-457200">
              <a:buFont typeface="+mj-lt"/>
              <a:buAutoNum type="arabicParenR"/>
            </a:pPr>
            <a:r>
              <a:rPr lang="en-US" dirty="0"/>
              <a:t>Name of benefit awarded</a:t>
            </a:r>
          </a:p>
          <a:p>
            <a:pPr marL="457200" indent="-457200">
              <a:buFont typeface="+mj-lt"/>
              <a:buAutoNum type="arabicParenR"/>
            </a:pPr>
            <a:r>
              <a:rPr lang="en-US" dirty="0"/>
              <a:t>Name of agency administering the benefit</a:t>
            </a:r>
          </a:p>
          <a:p>
            <a:pPr marL="457200" indent="-457200">
              <a:buFont typeface="+mj-lt"/>
              <a:buAutoNum type="arabicParenR"/>
            </a:pPr>
            <a:r>
              <a:rPr lang="en-US" dirty="0"/>
              <a:t>Amount of benefit awarded (SSI or SNAP)</a:t>
            </a:r>
          </a:p>
          <a:p>
            <a:pPr marL="457200" indent="-457200">
              <a:buFont typeface="+mj-lt"/>
              <a:buAutoNum type="arabicParenR"/>
            </a:pPr>
            <a:r>
              <a:rPr lang="en-US" dirty="0"/>
              <a:t>Most recent date the participant was approved to receive the benefit</a:t>
            </a:r>
          </a:p>
          <a:p>
            <a:pPr marL="457200" lvl="2" indent="0">
              <a:buNone/>
            </a:pPr>
            <a:r>
              <a:rPr lang="en-US" dirty="0"/>
              <a:t>- MUST be within the last year</a:t>
            </a:r>
          </a:p>
        </p:txBody>
      </p:sp>
      <p:pic>
        <p:nvPicPr>
          <p:cNvPr id="8" name="Content Placeholder 7"/>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a:stretch/>
        </p:blipFill>
        <p:spPr>
          <a:xfrm>
            <a:off x="326572" y="1633934"/>
            <a:ext cx="2896527" cy="4306013"/>
          </a:xfrm>
        </p:spPr>
      </p:pic>
      <p:sp>
        <p:nvSpPr>
          <p:cNvPr id="4" name="TextBox 3">
            <a:extLst>
              <a:ext uri="{FF2B5EF4-FFF2-40B4-BE49-F238E27FC236}">
                <a16:creationId xmlns:a16="http://schemas.microsoft.com/office/drawing/2014/main" id="{E1185526-1C9F-3613-2C04-5249182FB356}"/>
              </a:ext>
            </a:extLst>
          </p:cNvPr>
          <p:cNvSpPr txBox="1"/>
          <p:nvPr/>
        </p:nvSpPr>
        <p:spPr>
          <a:xfrm>
            <a:off x="609600" y="213634"/>
            <a:ext cx="11201400" cy="584775"/>
          </a:xfrm>
          <a:prstGeom prst="rect">
            <a:avLst/>
          </a:prstGeom>
          <a:noFill/>
        </p:spPr>
        <p:txBody>
          <a:bodyPr wrap="square" rtlCol="0">
            <a:spAutoFit/>
          </a:bodyPr>
          <a:lstStyle/>
          <a:p>
            <a:pPr algn="ctr">
              <a:spcBef>
                <a:spcPct val="0"/>
              </a:spcBef>
            </a:pPr>
            <a:r>
              <a:rPr lang="en-US" sz="3200" b="1" dirty="0">
                <a:solidFill>
                  <a:srgbClr val="0D3692"/>
                </a:solidFill>
                <a:latin typeface="+mj-lt"/>
                <a:cs typeface="+mj-cs"/>
              </a:rPr>
              <a:t>Supporting Documents: Means Tested Benefits</a:t>
            </a:r>
          </a:p>
        </p:txBody>
      </p:sp>
    </p:spTree>
    <p:extLst>
      <p:ext uri="{BB962C8B-B14F-4D97-AF65-F5344CB8AC3E}">
        <p14:creationId xmlns:p14="http://schemas.microsoft.com/office/powerpoint/2010/main" val="35884856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DF2D9-317E-B85D-9FF2-4E37C12B054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236B9D5-F12D-3D64-7251-C931B4936547}"/>
              </a:ext>
            </a:extLst>
          </p:cNvPr>
          <p:cNvSpPr>
            <a:spLocks noGrp="1"/>
          </p:cNvSpPr>
          <p:nvPr>
            <p:ph type="body" sz="quarter" idx="10"/>
          </p:nvPr>
        </p:nvSpPr>
        <p:spPr>
          <a:xfrm>
            <a:off x="538549" y="1676400"/>
            <a:ext cx="11010899" cy="3114675"/>
          </a:xfrm>
        </p:spPr>
        <p:txBody>
          <a:bodyPr/>
          <a:lstStyle/>
          <a:p>
            <a:pPr marL="229076" indent="-229076">
              <a:lnSpc>
                <a:spcPct val="150000"/>
              </a:lnSpc>
            </a:pPr>
            <a:r>
              <a:rPr lang="en-US" sz="2400" dirty="0">
                <a:solidFill>
                  <a:srgbClr val="1D3A83"/>
                </a:solidFill>
                <a:cs typeface="Segoe UI"/>
              </a:rPr>
              <a:t>AILA's 20th annual Citizenship Day will take place on or around Saturday, September 20, 2025</a:t>
            </a:r>
            <a:endParaRPr lang="en-US" sz="2400" dirty="0">
              <a:solidFill>
                <a:srgbClr val="1D3A83"/>
              </a:solidFill>
            </a:endParaRPr>
          </a:p>
          <a:p>
            <a:pPr marL="229076" indent="-229076">
              <a:lnSpc>
                <a:spcPct val="150000"/>
              </a:lnSpc>
            </a:pPr>
            <a:r>
              <a:rPr lang="en-US" sz="2400" dirty="0">
                <a:solidFill>
                  <a:srgbClr val="1D3A83"/>
                </a:solidFill>
                <a:cs typeface="Segoe UI"/>
              </a:rPr>
              <a:t>Citizenship Day is a nationwide event hosted by AILA chapters across the country along with local grassroots partners. Each year, Citizenship Day helps thousands of eligible legal permanent resident prepare and apply for U.S. naturalization. </a:t>
            </a:r>
          </a:p>
          <a:p>
            <a:pPr marL="229076" indent="-229076">
              <a:lnSpc>
                <a:spcPct val="150000"/>
              </a:lnSpc>
            </a:pPr>
            <a:r>
              <a:rPr lang="en-US" sz="2400" dirty="0">
                <a:solidFill>
                  <a:srgbClr val="1D3A83"/>
                </a:solidFill>
                <a:cs typeface="Segoe UI"/>
              </a:rPr>
              <a:t>AILA National provides training series to prepare Citizenship Day Coordinators and volunteers to feel confident for their community event.</a:t>
            </a:r>
          </a:p>
          <a:p>
            <a:pPr marL="229076" indent="-229076"/>
            <a:endParaRPr lang="en-US" sz="2400" dirty="0">
              <a:cs typeface="Segoe UI"/>
            </a:endParaRPr>
          </a:p>
        </p:txBody>
      </p:sp>
      <p:sp>
        <p:nvSpPr>
          <p:cNvPr id="9" name="Title 8">
            <a:extLst>
              <a:ext uri="{FF2B5EF4-FFF2-40B4-BE49-F238E27FC236}">
                <a16:creationId xmlns:a16="http://schemas.microsoft.com/office/drawing/2014/main" id="{380A529D-1EB3-8062-0132-632EB6E5C848}"/>
              </a:ext>
            </a:extLst>
          </p:cNvPr>
          <p:cNvSpPr>
            <a:spLocks noGrp="1"/>
          </p:cNvSpPr>
          <p:nvPr>
            <p:ph type="title"/>
          </p:nvPr>
        </p:nvSpPr>
        <p:spPr/>
        <p:txBody>
          <a:bodyPr/>
          <a:lstStyle/>
          <a:p>
            <a:r>
              <a:rPr lang="en-US" dirty="0">
                <a:solidFill>
                  <a:srgbClr val="1D3A83"/>
                </a:solidFill>
                <a:cs typeface="Segoe UI"/>
              </a:rPr>
              <a:t>AILA Citizenship Day</a:t>
            </a:r>
            <a:endParaRPr lang="en-US" dirty="0">
              <a:solidFill>
                <a:srgbClr val="1D3A83"/>
              </a:solidFill>
            </a:endParaRPr>
          </a:p>
        </p:txBody>
      </p:sp>
    </p:spTree>
    <p:extLst>
      <p:ext uri="{BB962C8B-B14F-4D97-AF65-F5344CB8AC3E}">
        <p14:creationId xmlns:p14="http://schemas.microsoft.com/office/powerpoint/2010/main" val="405374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744362" y="4419600"/>
            <a:ext cx="8686800" cy="2016107"/>
          </a:xfrm>
        </p:spPr>
        <p:txBody>
          <a:bodyPr/>
          <a:lstStyle/>
          <a:p>
            <a:pPr>
              <a:buNone/>
            </a:pPr>
            <a:r>
              <a:rPr lang="en-US" sz="1600" dirty="0"/>
              <a:t>Fill out if you selected Item Number 1 in Part 1      Complete Table and include:</a:t>
            </a:r>
          </a:p>
          <a:p>
            <a:pPr>
              <a:spcAft>
                <a:spcPts val="600"/>
              </a:spcAft>
            </a:pPr>
            <a:r>
              <a:rPr lang="en-US" sz="1600" dirty="0"/>
              <a:t>Name of the person receiving the benefit </a:t>
            </a:r>
            <a:br>
              <a:rPr lang="en-US" sz="1600" dirty="0"/>
            </a:br>
            <a:r>
              <a:rPr lang="en-US" sz="1600" dirty="0"/>
              <a:t>(in most cases the Applicant but could be </a:t>
            </a:r>
            <a:br>
              <a:rPr lang="en-US" sz="1600" dirty="0"/>
            </a:br>
            <a:r>
              <a:rPr lang="en-US" sz="1600" dirty="0"/>
              <a:t>a relevant family member)</a:t>
            </a:r>
          </a:p>
          <a:p>
            <a:pPr>
              <a:spcAft>
                <a:spcPts val="600"/>
              </a:spcAft>
            </a:pPr>
            <a:r>
              <a:rPr lang="en-US" sz="1600" dirty="0"/>
              <a:t>Relationship to Recipient </a:t>
            </a:r>
          </a:p>
        </p:txBody>
      </p:sp>
      <p:sp>
        <p:nvSpPr>
          <p:cNvPr id="5" name="Title 1"/>
          <p:cNvSpPr>
            <a:spLocks noGrp="1"/>
          </p:cNvSpPr>
          <p:nvPr>
            <p:ph type="title"/>
          </p:nvPr>
        </p:nvSpPr>
        <p:spPr>
          <a:xfrm>
            <a:off x="1524000" y="0"/>
            <a:ext cx="9144000" cy="914400"/>
          </a:xfrm>
        </p:spPr>
        <p:txBody>
          <a:bodyPr>
            <a:normAutofit/>
          </a:bodyPr>
          <a:lstStyle/>
          <a:p>
            <a:r>
              <a:rPr lang="en-US" sz="2800" dirty="0"/>
              <a:t>Part 4: Means-Tested Benefits</a:t>
            </a:r>
          </a:p>
        </p:txBody>
      </p:sp>
      <p:sp>
        <p:nvSpPr>
          <p:cNvPr id="2" name="Rectangle 1"/>
          <p:cNvSpPr/>
          <p:nvPr/>
        </p:nvSpPr>
        <p:spPr>
          <a:xfrm>
            <a:off x="6316362" y="4673932"/>
            <a:ext cx="4343400" cy="1554272"/>
          </a:xfrm>
          <a:prstGeom prst="rect">
            <a:avLst/>
          </a:prstGeom>
        </p:spPr>
        <p:txBody>
          <a:bodyPr wrap="square">
            <a:spAutoFit/>
          </a:bodyPr>
          <a:lstStyle/>
          <a:p>
            <a:pPr marL="228600" indent="-228600">
              <a:spcAft>
                <a:spcPts val="600"/>
              </a:spcAft>
              <a:buFont typeface="Symbol" panose="05050102010706020507" pitchFamily="18" charset="2"/>
              <a:buChar char="·"/>
            </a:pPr>
            <a:r>
              <a:rPr lang="en-US" sz="1600" dirty="0"/>
              <a:t>Name of the Agency</a:t>
            </a:r>
            <a:endParaRPr lang="en-US" sz="1600" dirty="0">
              <a:latin typeface="+mj-lt"/>
            </a:endParaRPr>
          </a:p>
          <a:p>
            <a:pPr marL="228600" indent="-228600">
              <a:spcAft>
                <a:spcPts val="600"/>
              </a:spcAft>
              <a:buFont typeface="Symbol" panose="05050102010706020507" pitchFamily="18" charset="2"/>
              <a:buChar char="·"/>
            </a:pPr>
            <a:r>
              <a:rPr lang="en-US" sz="1600" dirty="0">
                <a:latin typeface="+mj-lt"/>
              </a:rPr>
              <a:t>Benefit Awarded</a:t>
            </a:r>
          </a:p>
          <a:p>
            <a:pPr marL="228600" indent="-228600">
              <a:spcAft>
                <a:spcPts val="600"/>
              </a:spcAft>
              <a:buFont typeface="Symbol" panose="05050102010706020507" pitchFamily="18" charset="2"/>
              <a:buChar char="·"/>
            </a:pPr>
            <a:r>
              <a:rPr lang="en-US" sz="1600" dirty="0">
                <a:latin typeface="+mj-lt"/>
              </a:rPr>
              <a:t>Date Benefit was Awarded  </a:t>
            </a:r>
          </a:p>
          <a:p>
            <a:pPr marL="228600" indent="-228600">
              <a:spcAft>
                <a:spcPts val="600"/>
              </a:spcAft>
              <a:buFont typeface="Symbol" panose="05050102010706020507" pitchFamily="18" charset="2"/>
              <a:buChar char="·"/>
            </a:pPr>
            <a:r>
              <a:rPr lang="en-US" sz="1600" dirty="0">
                <a:solidFill>
                  <a:srgbClr val="FF0000"/>
                </a:solidFill>
                <a:latin typeface="+mj-lt"/>
              </a:rPr>
              <a:t>Date Benefit Expires (or must be renewed)*** </a:t>
            </a:r>
          </a:p>
        </p:txBody>
      </p:sp>
      <p:pic>
        <p:nvPicPr>
          <p:cNvPr id="6" name="Picture 5" descr="A screenshot of a medical form&#10;&#10;AI-generated content may be incorrect.">
            <a:extLst>
              <a:ext uri="{FF2B5EF4-FFF2-40B4-BE49-F238E27FC236}">
                <a16:creationId xmlns:a16="http://schemas.microsoft.com/office/drawing/2014/main" id="{CEEC0891-E26B-AAAE-B362-5A03886628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7484" y="954939"/>
            <a:ext cx="9241916" cy="325098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24443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0875E-913D-9A61-81F2-0EBD66D900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6B854D9-9E9E-A1C7-4771-AF0A21C7FF5E}"/>
              </a:ext>
            </a:extLst>
          </p:cNvPr>
          <p:cNvSpPr txBox="1"/>
          <p:nvPr/>
        </p:nvSpPr>
        <p:spPr>
          <a:xfrm>
            <a:off x="685800" y="2740843"/>
            <a:ext cx="11201400" cy="1077218"/>
          </a:xfrm>
          <a:prstGeom prst="rect">
            <a:avLst/>
          </a:prstGeom>
          <a:noFill/>
        </p:spPr>
        <p:txBody>
          <a:bodyPr wrap="square" rtlCol="0">
            <a:spAutoFit/>
          </a:bodyPr>
          <a:lstStyle/>
          <a:p>
            <a:pPr algn="ctr">
              <a:spcBef>
                <a:spcPct val="0"/>
              </a:spcBef>
            </a:pPr>
            <a:r>
              <a:rPr lang="en-US" sz="3200" b="1" dirty="0">
                <a:solidFill>
                  <a:srgbClr val="0D3692"/>
                </a:solidFill>
                <a:latin typeface="+mj-lt"/>
                <a:cs typeface="+mj-cs"/>
              </a:rPr>
              <a:t>Sample Supporting Documents: </a:t>
            </a:r>
            <a:br>
              <a:rPr lang="en-US" sz="3200" b="1" dirty="0">
                <a:solidFill>
                  <a:srgbClr val="0D3692"/>
                </a:solidFill>
                <a:latin typeface="+mj-lt"/>
                <a:cs typeface="+mj-cs"/>
              </a:rPr>
            </a:br>
            <a:r>
              <a:rPr lang="en-US" sz="3200" b="1" dirty="0">
                <a:solidFill>
                  <a:srgbClr val="0D3692"/>
                </a:solidFill>
                <a:latin typeface="+mj-lt"/>
                <a:cs typeface="+mj-cs"/>
              </a:rPr>
              <a:t>Means Tested Benefits</a:t>
            </a:r>
          </a:p>
        </p:txBody>
      </p:sp>
      <p:sp>
        <p:nvSpPr>
          <p:cNvPr id="5" name="Content Placeholder 4">
            <a:extLst>
              <a:ext uri="{FF2B5EF4-FFF2-40B4-BE49-F238E27FC236}">
                <a16:creationId xmlns:a16="http://schemas.microsoft.com/office/drawing/2014/main" id="{A188989B-B36A-64B0-06F7-4C7DBA10FEA9}"/>
              </a:ext>
            </a:extLst>
          </p:cNvPr>
          <p:cNvSpPr txBox="1">
            <a:spLocks/>
          </p:cNvSpPr>
          <p:nvPr/>
        </p:nvSpPr>
        <p:spPr bwMode="auto">
          <a:xfrm>
            <a:off x="1850571" y="3006989"/>
            <a:ext cx="8122360" cy="84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charset="-128"/>
                <a:cs typeface="+mn-cs"/>
              </a:defRPr>
            </a:lvl1pPr>
            <a:lvl2pPr marL="623888" indent="-276225" algn="l" rtl="0" eaLnBrk="0" fontAlgn="base" hangingPunct="0">
              <a:spcBef>
                <a:spcPct val="20000"/>
              </a:spcBef>
              <a:spcAft>
                <a:spcPct val="0"/>
              </a:spcAft>
              <a:buChar char="–"/>
              <a:defRPr sz="2200">
                <a:solidFill>
                  <a:schemeClr val="tx1"/>
                </a:solidFill>
                <a:latin typeface="+mn-lt"/>
                <a:ea typeface="ＭＳ Ｐゴシック" charset="-128"/>
              </a:defRPr>
            </a:lvl2pPr>
            <a:lvl3pPr marL="855663" indent="-231775" algn="l" rtl="0" eaLnBrk="0" fontAlgn="base" hangingPunct="0">
              <a:spcBef>
                <a:spcPct val="20000"/>
              </a:spcBef>
              <a:spcAft>
                <a:spcPct val="0"/>
              </a:spcAft>
              <a:buChar char="•"/>
              <a:defRPr sz="2200">
                <a:solidFill>
                  <a:schemeClr val="tx1"/>
                </a:solidFill>
                <a:latin typeface="+mn-lt"/>
                <a:ea typeface="ＭＳ Ｐゴシック" charset="-128"/>
              </a:defRPr>
            </a:lvl3pPr>
            <a:lvl4pPr marL="1146175" indent="-290513" algn="l" rtl="0" eaLnBrk="0" fontAlgn="base" hangingPunct="0">
              <a:spcBef>
                <a:spcPct val="20000"/>
              </a:spcBef>
              <a:spcAft>
                <a:spcPct val="0"/>
              </a:spcAft>
              <a:buChar char="–"/>
              <a:defRPr sz="2200">
                <a:solidFill>
                  <a:schemeClr val="tx1"/>
                </a:solidFill>
                <a:latin typeface="+mn-lt"/>
                <a:ea typeface="ＭＳ Ｐゴシック" charset="-128"/>
              </a:defRPr>
            </a:lvl4pPr>
            <a:lvl5pPr marL="1422400" indent="-276225" algn="l" rtl="0" eaLnBrk="0" fontAlgn="base" hangingPunct="0">
              <a:spcBef>
                <a:spcPct val="20000"/>
              </a:spcBef>
              <a:spcAft>
                <a:spcPct val="0"/>
              </a:spcAft>
              <a:buChar char="»"/>
              <a:defRPr sz="22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ts val="0"/>
              </a:spcBef>
              <a:spcAft>
                <a:spcPts val="600"/>
              </a:spcAft>
            </a:pPr>
            <a:endParaRPr lang="en-US" sz="2000" kern="0" dirty="0"/>
          </a:p>
        </p:txBody>
      </p:sp>
    </p:spTree>
    <p:extLst>
      <p:ext uri="{BB962C8B-B14F-4D97-AF65-F5344CB8AC3E}">
        <p14:creationId xmlns:p14="http://schemas.microsoft.com/office/powerpoint/2010/main" val="39596170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85D39-5A6C-B075-EF12-5A728497758C}"/>
            </a:ext>
          </a:extLst>
        </p:cNvPr>
        <p:cNvGrpSpPr/>
        <p:nvPr/>
      </p:nvGrpSpPr>
      <p:grpSpPr>
        <a:xfrm>
          <a:off x="0" y="0"/>
          <a:ext cx="0" cy="0"/>
          <a:chOff x="0" y="0"/>
          <a:chExt cx="0" cy="0"/>
        </a:xfrm>
      </p:grpSpPr>
      <p:sp>
        <p:nvSpPr>
          <p:cNvPr id="38913" name="Title 1">
            <a:extLst>
              <a:ext uri="{FF2B5EF4-FFF2-40B4-BE49-F238E27FC236}">
                <a16:creationId xmlns:a16="http://schemas.microsoft.com/office/drawing/2014/main" id="{0EABC574-8F23-A5D1-4F10-739195DAA722}"/>
              </a:ext>
            </a:extLst>
          </p:cNvPr>
          <p:cNvSpPr>
            <a:spLocks noGrp="1"/>
          </p:cNvSpPr>
          <p:nvPr>
            <p:ph type="title"/>
          </p:nvPr>
        </p:nvSpPr>
        <p:spPr>
          <a:xfrm>
            <a:off x="839788" y="680524"/>
            <a:ext cx="3932237" cy="2359238"/>
          </a:xfrm>
        </p:spPr>
        <p:txBody>
          <a:bodyPr/>
          <a:lstStyle/>
          <a:p>
            <a:pPr algn="ctr" eaLnBrk="1" hangingPunct="1"/>
            <a:r>
              <a:rPr lang="en-US" dirty="0">
                <a:solidFill>
                  <a:schemeClr val="bg1"/>
                </a:solidFill>
              </a:rPr>
              <a:t>Sample Medicaid Letter</a:t>
            </a:r>
            <a:br>
              <a:rPr lang="en-US" dirty="0">
                <a:solidFill>
                  <a:schemeClr val="bg1"/>
                </a:solidFill>
              </a:rPr>
            </a:br>
            <a:br>
              <a:rPr lang="en-US" dirty="0">
                <a:solidFill>
                  <a:schemeClr val="bg1"/>
                </a:solidFill>
              </a:rPr>
            </a:br>
            <a:r>
              <a:rPr lang="en-US" dirty="0">
                <a:solidFill>
                  <a:schemeClr val="bg1"/>
                </a:solidFill>
              </a:rPr>
              <a:t>NYC HRA</a:t>
            </a:r>
          </a:p>
        </p:txBody>
      </p:sp>
      <p:pic>
        <p:nvPicPr>
          <p:cNvPr id="4" name="Picture 3">
            <a:extLst>
              <a:ext uri="{FF2B5EF4-FFF2-40B4-BE49-F238E27FC236}">
                <a16:creationId xmlns:a16="http://schemas.microsoft.com/office/drawing/2014/main" id="{DC782C41-A57F-E5CF-6D70-B31F68AEBB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6034" y="0"/>
            <a:ext cx="5273208" cy="6858000"/>
          </a:xfrm>
          <a:prstGeom prst="rect">
            <a:avLst/>
          </a:prstGeom>
          <a:ln>
            <a:solidFill>
              <a:schemeClr val="tx1"/>
            </a:solidFill>
          </a:ln>
        </p:spPr>
      </p:pic>
    </p:spTree>
    <p:extLst>
      <p:ext uri="{BB962C8B-B14F-4D97-AF65-F5344CB8AC3E}">
        <p14:creationId xmlns:p14="http://schemas.microsoft.com/office/powerpoint/2010/main" val="375924243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107C6-A299-2607-D703-F5F3F00FFE47}"/>
            </a:ext>
          </a:extLst>
        </p:cNvPr>
        <p:cNvGrpSpPr/>
        <p:nvPr/>
      </p:nvGrpSpPr>
      <p:grpSpPr>
        <a:xfrm>
          <a:off x="0" y="0"/>
          <a:ext cx="0" cy="0"/>
          <a:chOff x="0" y="0"/>
          <a:chExt cx="0" cy="0"/>
        </a:xfrm>
      </p:grpSpPr>
      <p:sp>
        <p:nvSpPr>
          <p:cNvPr id="38913" name="Title 1">
            <a:extLst>
              <a:ext uri="{FF2B5EF4-FFF2-40B4-BE49-F238E27FC236}">
                <a16:creationId xmlns:a16="http://schemas.microsoft.com/office/drawing/2014/main" id="{0CE8CD25-17F4-1C00-4CAA-0791D8A11C27}"/>
              </a:ext>
            </a:extLst>
          </p:cNvPr>
          <p:cNvSpPr>
            <a:spLocks noGrp="1"/>
          </p:cNvSpPr>
          <p:nvPr>
            <p:ph type="title"/>
          </p:nvPr>
        </p:nvSpPr>
        <p:spPr>
          <a:xfrm>
            <a:off x="839788" y="680524"/>
            <a:ext cx="3932237" cy="2359238"/>
          </a:xfrm>
        </p:spPr>
        <p:txBody>
          <a:bodyPr/>
          <a:lstStyle/>
          <a:p>
            <a:pPr algn="ctr" eaLnBrk="1" hangingPunct="1"/>
            <a:r>
              <a:rPr lang="en-US" dirty="0">
                <a:solidFill>
                  <a:schemeClr val="bg1"/>
                </a:solidFill>
              </a:rPr>
              <a:t>Sample Medicaid Letter</a:t>
            </a:r>
            <a:br>
              <a:rPr lang="en-US" dirty="0">
                <a:solidFill>
                  <a:schemeClr val="bg1"/>
                </a:solidFill>
              </a:rPr>
            </a:br>
            <a:br>
              <a:rPr lang="en-US" dirty="0">
                <a:solidFill>
                  <a:schemeClr val="bg1"/>
                </a:solidFill>
              </a:rPr>
            </a:br>
            <a:r>
              <a:rPr lang="en-US" dirty="0">
                <a:solidFill>
                  <a:schemeClr val="bg1"/>
                </a:solidFill>
              </a:rPr>
              <a:t>NY State of Health</a:t>
            </a:r>
            <a:br>
              <a:rPr lang="en-US" dirty="0">
                <a:solidFill>
                  <a:schemeClr val="bg1"/>
                </a:solidFill>
              </a:rPr>
            </a:br>
            <a:r>
              <a:rPr lang="en-US" dirty="0">
                <a:solidFill>
                  <a:schemeClr val="bg1"/>
                </a:solidFill>
              </a:rPr>
              <a:t>(NYSOH)</a:t>
            </a:r>
          </a:p>
        </p:txBody>
      </p:sp>
      <p:pic>
        <p:nvPicPr>
          <p:cNvPr id="4" name="Picture 3">
            <a:extLst>
              <a:ext uri="{FF2B5EF4-FFF2-40B4-BE49-F238E27FC236}">
                <a16:creationId xmlns:a16="http://schemas.microsoft.com/office/drawing/2014/main" id="{4975D69A-A9B2-7749-88B0-301854731D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9194" y="0"/>
            <a:ext cx="5305742" cy="6858000"/>
          </a:xfrm>
          <a:prstGeom prst="rect">
            <a:avLst/>
          </a:prstGeom>
          <a:ln>
            <a:solidFill>
              <a:schemeClr val="tx1"/>
            </a:solidFill>
          </a:ln>
        </p:spPr>
      </p:pic>
    </p:spTree>
    <p:extLst>
      <p:ext uri="{BB962C8B-B14F-4D97-AF65-F5344CB8AC3E}">
        <p14:creationId xmlns:p14="http://schemas.microsoft.com/office/powerpoint/2010/main" val="252596573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FD38D-E0F1-1CF8-0E94-9368BC8CB1BB}"/>
            </a:ext>
          </a:extLst>
        </p:cNvPr>
        <p:cNvGrpSpPr/>
        <p:nvPr/>
      </p:nvGrpSpPr>
      <p:grpSpPr>
        <a:xfrm>
          <a:off x="0" y="0"/>
          <a:ext cx="0" cy="0"/>
          <a:chOff x="0" y="0"/>
          <a:chExt cx="0" cy="0"/>
        </a:xfrm>
      </p:grpSpPr>
      <p:sp>
        <p:nvSpPr>
          <p:cNvPr id="38913" name="Title 1">
            <a:extLst>
              <a:ext uri="{FF2B5EF4-FFF2-40B4-BE49-F238E27FC236}">
                <a16:creationId xmlns:a16="http://schemas.microsoft.com/office/drawing/2014/main" id="{01991B42-B442-81A3-B179-6E201311CC9B}"/>
              </a:ext>
            </a:extLst>
          </p:cNvPr>
          <p:cNvSpPr>
            <a:spLocks noGrp="1"/>
          </p:cNvSpPr>
          <p:nvPr>
            <p:ph type="title"/>
          </p:nvPr>
        </p:nvSpPr>
        <p:spPr>
          <a:xfrm>
            <a:off x="839788" y="680524"/>
            <a:ext cx="3932237" cy="2359238"/>
          </a:xfrm>
        </p:spPr>
        <p:txBody>
          <a:bodyPr/>
          <a:lstStyle/>
          <a:p>
            <a:pPr algn="ctr" eaLnBrk="1" hangingPunct="1"/>
            <a:r>
              <a:rPr lang="en-US" dirty="0">
                <a:solidFill>
                  <a:schemeClr val="bg1"/>
                </a:solidFill>
              </a:rPr>
              <a:t>Sample Essential Plan Letter</a:t>
            </a:r>
            <a:br>
              <a:rPr lang="en-US" dirty="0">
                <a:solidFill>
                  <a:schemeClr val="bg1"/>
                </a:solidFill>
              </a:rPr>
            </a:br>
            <a:br>
              <a:rPr lang="en-US" dirty="0">
                <a:solidFill>
                  <a:schemeClr val="bg1"/>
                </a:solidFill>
              </a:rPr>
            </a:br>
            <a:r>
              <a:rPr lang="en-US" dirty="0">
                <a:solidFill>
                  <a:schemeClr val="bg1"/>
                </a:solidFill>
              </a:rPr>
              <a:t>NY State of Health</a:t>
            </a:r>
            <a:br>
              <a:rPr lang="en-US" dirty="0">
                <a:solidFill>
                  <a:schemeClr val="bg1"/>
                </a:solidFill>
              </a:rPr>
            </a:br>
            <a:r>
              <a:rPr lang="en-US" dirty="0">
                <a:solidFill>
                  <a:schemeClr val="bg1"/>
                </a:solidFill>
              </a:rPr>
              <a:t>(NYSOH)</a:t>
            </a:r>
          </a:p>
        </p:txBody>
      </p:sp>
      <p:pic>
        <p:nvPicPr>
          <p:cNvPr id="6" name="Picture 5">
            <a:extLst>
              <a:ext uri="{FF2B5EF4-FFF2-40B4-BE49-F238E27FC236}">
                <a16:creationId xmlns:a16="http://schemas.microsoft.com/office/drawing/2014/main" id="{CDB2C230-3580-25EB-5F2E-C797B859C5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4818" y="0"/>
            <a:ext cx="5307966" cy="6858000"/>
          </a:xfrm>
          <a:prstGeom prst="rect">
            <a:avLst/>
          </a:prstGeom>
          <a:ln>
            <a:solidFill>
              <a:schemeClr val="tx1"/>
            </a:solidFill>
          </a:ln>
        </p:spPr>
      </p:pic>
    </p:spTree>
    <p:extLst>
      <p:ext uri="{BB962C8B-B14F-4D97-AF65-F5344CB8AC3E}">
        <p14:creationId xmlns:p14="http://schemas.microsoft.com/office/powerpoint/2010/main" val="53272135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algn="ctr" eaLnBrk="1" hangingPunct="1"/>
            <a:r>
              <a:rPr lang="en-US" dirty="0">
                <a:solidFill>
                  <a:schemeClr val="bg1"/>
                </a:solidFill>
              </a:rPr>
              <a:t>Sample Rejected Medicaid Letter</a:t>
            </a:r>
          </a:p>
        </p:txBody>
      </p:sp>
      <p:sp>
        <p:nvSpPr>
          <p:cNvPr id="8" name="Text Placeholder 7">
            <a:extLst>
              <a:ext uri="{FF2B5EF4-FFF2-40B4-BE49-F238E27FC236}">
                <a16:creationId xmlns:a16="http://schemas.microsoft.com/office/drawing/2014/main" id="{696AB618-FE58-EB4C-8D35-DE7025A0BE3F}"/>
              </a:ext>
            </a:extLst>
          </p:cNvPr>
          <p:cNvSpPr>
            <a:spLocks noGrp="1"/>
          </p:cNvSpPr>
          <p:nvPr>
            <p:ph type="body" sz="half" idx="2"/>
          </p:nvPr>
        </p:nvSpPr>
        <p:spPr>
          <a:xfrm>
            <a:off x="316242" y="2418473"/>
            <a:ext cx="4500176" cy="1673778"/>
          </a:xfrm>
        </p:spPr>
        <p:txBody>
          <a:bodyPr/>
          <a:lstStyle/>
          <a:p>
            <a:pPr marL="342900" indent="-342900">
              <a:buFont typeface="Arial" panose="020B0604020202020204" pitchFamily="34" charset="0"/>
              <a:buChar char="•"/>
            </a:pPr>
            <a:r>
              <a:rPr lang="en-US" dirty="0"/>
              <a:t>“Medicaid” Not Checked</a:t>
            </a:r>
          </a:p>
        </p:txBody>
      </p:sp>
      <p:pic>
        <p:nvPicPr>
          <p:cNvPr id="17" name="Picture 16">
            <a:extLst>
              <a:ext uri="{FF2B5EF4-FFF2-40B4-BE49-F238E27FC236}">
                <a16:creationId xmlns:a16="http://schemas.microsoft.com/office/drawing/2014/main" id="{D5FCA53C-196B-4C40-9CC7-4C2CD3FDC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4371" y="272807"/>
            <a:ext cx="4931229" cy="638159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481772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885F2-A209-5A2E-1E93-A7771E2B49DB}"/>
            </a:ext>
          </a:extLst>
        </p:cNvPr>
        <p:cNvGrpSpPr/>
        <p:nvPr/>
      </p:nvGrpSpPr>
      <p:grpSpPr>
        <a:xfrm>
          <a:off x="0" y="0"/>
          <a:ext cx="0" cy="0"/>
          <a:chOff x="0" y="0"/>
          <a:chExt cx="0" cy="0"/>
        </a:xfrm>
      </p:grpSpPr>
      <p:sp>
        <p:nvSpPr>
          <p:cNvPr id="38913" name="Title 1">
            <a:extLst>
              <a:ext uri="{FF2B5EF4-FFF2-40B4-BE49-F238E27FC236}">
                <a16:creationId xmlns:a16="http://schemas.microsoft.com/office/drawing/2014/main" id="{0B420742-1369-C9F0-6D6D-D1B9460B8397}"/>
              </a:ext>
            </a:extLst>
          </p:cNvPr>
          <p:cNvSpPr>
            <a:spLocks noGrp="1"/>
          </p:cNvSpPr>
          <p:nvPr>
            <p:ph type="title"/>
          </p:nvPr>
        </p:nvSpPr>
        <p:spPr>
          <a:xfrm>
            <a:off x="839788" y="680524"/>
            <a:ext cx="3932237" cy="2359238"/>
          </a:xfrm>
        </p:spPr>
        <p:txBody>
          <a:bodyPr/>
          <a:lstStyle/>
          <a:p>
            <a:pPr algn="ctr" eaLnBrk="1" hangingPunct="1"/>
            <a:r>
              <a:rPr lang="en-US" dirty="0">
                <a:solidFill>
                  <a:schemeClr val="bg1"/>
                </a:solidFill>
              </a:rPr>
              <a:t>Sample SNAP Budget Letter</a:t>
            </a:r>
            <a:br>
              <a:rPr lang="en-US" dirty="0">
                <a:solidFill>
                  <a:schemeClr val="bg1"/>
                </a:solidFill>
              </a:rPr>
            </a:br>
            <a:br>
              <a:rPr lang="en-US" dirty="0">
                <a:solidFill>
                  <a:schemeClr val="bg1"/>
                </a:solidFill>
              </a:rPr>
            </a:br>
            <a:r>
              <a:rPr lang="en-US" dirty="0">
                <a:solidFill>
                  <a:schemeClr val="bg1"/>
                </a:solidFill>
              </a:rPr>
              <a:t>NYC HRA</a:t>
            </a:r>
          </a:p>
        </p:txBody>
      </p:sp>
      <p:pic>
        <p:nvPicPr>
          <p:cNvPr id="2" name="Picture 1">
            <a:extLst>
              <a:ext uri="{FF2B5EF4-FFF2-40B4-BE49-F238E27FC236}">
                <a16:creationId xmlns:a16="http://schemas.microsoft.com/office/drawing/2014/main" id="{55E06EA8-8539-4EBB-60F1-1D7623ACF4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814153"/>
            <a:ext cx="6985721" cy="522969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582700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487D4-9DF2-4B07-FFD1-344F56650B26}"/>
            </a:ext>
          </a:extLst>
        </p:cNvPr>
        <p:cNvGrpSpPr/>
        <p:nvPr/>
      </p:nvGrpSpPr>
      <p:grpSpPr>
        <a:xfrm>
          <a:off x="0" y="0"/>
          <a:ext cx="0" cy="0"/>
          <a:chOff x="0" y="0"/>
          <a:chExt cx="0" cy="0"/>
        </a:xfrm>
      </p:grpSpPr>
      <p:sp>
        <p:nvSpPr>
          <p:cNvPr id="38913" name="Title 1">
            <a:extLst>
              <a:ext uri="{FF2B5EF4-FFF2-40B4-BE49-F238E27FC236}">
                <a16:creationId xmlns:a16="http://schemas.microsoft.com/office/drawing/2014/main" id="{928A51FC-F532-6BD3-471E-6F7A54C859A6}"/>
              </a:ext>
            </a:extLst>
          </p:cNvPr>
          <p:cNvSpPr>
            <a:spLocks noGrp="1"/>
          </p:cNvSpPr>
          <p:nvPr>
            <p:ph type="title"/>
          </p:nvPr>
        </p:nvSpPr>
        <p:spPr>
          <a:xfrm>
            <a:off x="839788" y="680524"/>
            <a:ext cx="3932237" cy="2359238"/>
          </a:xfrm>
        </p:spPr>
        <p:txBody>
          <a:bodyPr/>
          <a:lstStyle/>
          <a:p>
            <a:pPr algn="ctr" eaLnBrk="1" hangingPunct="1"/>
            <a:r>
              <a:rPr lang="en-US" dirty="0">
                <a:solidFill>
                  <a:schemeClr val="bg1"/>
                </a:solidFill>
              </a:rPr>
              <a:t>Sample Cash Assistance</a:t>
            </a:r>
            <a:br>
              <a:rPr lang="en-US" dirty="0">
                <a:solidFill>
                  <a:schemeClr val="bg1"/>
                </a:solidFill>
              </a:rPr>
            </a:br>
            <a:br>
              <a:rPr lang="en-US" dirty="0">
                <a:solidFill>
                  <a:schemeClr val="bg1"/>
                </a:solidFill>
              </a:rPr>
            </a:br>
            <a:r>
              <a:rPr lang="en-US" dirty="0">
                <a:solidFill>
                  <a:schemeClr val="bg1"/>
                </a:solidFill>
              </a:rPr>
              <a:t>NYC HRA</a:t>
            </a:r>
          </a:p>
        </p:txBody>
      </p:sp>
      <p:pic>
        <p:nvPicPr>
          <p:cNvPr id="3" name="Picture 2">
            <a:extLst>
              <a:ext uri="{FF2B5EF4-FFF2-40B4-BE49-F238E27FC236}">
                <a16:creationId xmlns:a16="http://schemas.microsoft.com/office/drawing/2014/main" id="{9C60A15D-F628-8374-B995-408B193DDC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0"/>
            <a:ext cx="4819377" cy="6858000"/>
          </a:xfrm>
          <a:prstGeom prst="rect">
            <a:avLst/>
          </a:prstGeom>
          <a:ln>
            <a:solidFill>
              <a:schemeClr val="tx1"/>
            </a:solidFill>
          </a:ln>
        </p:spPr>
      </p:pic>
    </p:spTree>
    <p:extLst>
      <p:ext uri="{BB962C8B-B14F-4D97-AF65-F5344CB8AC3E}">
        <p14:creationId xmlns:p14="http://schemas.microsoft.com/office/powerpoint/2010/main" val="371352122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14A84-0E8A-6729-BC40-9B5138409112}"/>
            </a:ext>
          </a:extLst>
        </p:cNvPr>
        <p:cNvGrpSpPr/>
        <p:nvPr/>
      </p:nvGrpSpPr>
      <p:grpSpPr>
        <a:xfrm>
          <a:off x="0" y="0"/>
          <a:ext cx="0" cy="0"/>
          <a:chOff x="0" y="0"/>
          <a:chExt cx="0" cy="0"/>
        </a:xfrm>
      </p:grpSpPr>
      <p:sp>
        <p:nvSpPr>
          <p:cNvPr id="38913" name="Title 1">
            <a:extLst>
              <a:ext uri="{FF2B5EF4-FFF2-40B4-BE49-F238E27FC236}">
                <a16:creationId xmlns:a16="http://schemas.microsoft.com/office/drawing/2014/main" id="{E387B2DD-AA7D-081D-F192-AFB83240456F}"/>
              </a:ext>
            </a:extLst>
          </p:cNvPr>
          <p:cNvSpPr>
            <a:spLocks noGrp="1"/>
          </p:cNvSpPr>
          <p:nvPr>
            <p:ph type="title"/>
          </p:nvPr>
        </p:nvSpPr>
        <p:spPr>
          <a:xfrm>
            <a:off x="271850" y="680524"/>
            <a:ext cx="4500176" cy="1068388"/>
          </a:xfrm>
        </p:spPr>
        <p:txBody>
          <a:bodyPr/>
          <a:lstStyle/>
          <a:p>
            <a:pPr algn="ctr" eaLnBrk="1" hangingPunct="1"/>
            <a:r>
              <a:rPr lang="en-US" dirty="0">
                <a:solidFill>
                  <a:schemeClr val="bg1"/>
                </a:solidFill>
              </a:rPr>
              <a:t>Sample Home Energy Assistance Program (HEAP)</a:t>
            </a:r>
            <a:br>
              <a:rPr lang="en-US" dirty="0">
                <a:solidFill>
                  <a:schemeClr val="bg1"/>
                </a:solidFill>
              </a:rPr>
            </a:br>
            <a:br>
              <a:rPr lang="en-US" dirty="0">
                <a:solidFill>
                  <a:schemeClr val="bg1"/>
                </a:solidFill>
              </a:rPr>
            </a:br>
            <a:br>
              <a:rPr lang="en-US" dirty="0">
                <a:solidFill>
                  <a:schemeClr val="bg1"/>
                </a:solidFill>
              </a:rPr>
            </a:br>
            <a:r>
              <a:rPr lang="en-US" dirty="0">
                <a:solidFill>
                  <a:schemeClr val="bg1"/>
                </a:solidFill>
              </a:rPr>
              <a:t>NYC HRA</a:t>
            </a:r>
          </a:p>
        </p:txBody>
      </p:sp>
      <p:pic>
        <p:nvPicPr>
          <p:cNvPr id="4" name="Picture 3">
            <a:extLst>
              <a:ext uri="{FF2B5EF4-FFF2-40B4-BE49-F238E27FC236}">
                <a16:creationId xmlns:a16="http://schemas.microsoft.com/office/drawing/2014/main" id="{31349DE2-90A5-5632-CD52-6322BEF4C4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7211" y="0"/>
            <a:ext cx="5547285" cy="68580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9375151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B9CAB-4413-FEF0-E07F-9537916B77A4}"/>
            </a:ext>
          </a:extLst>
        </p:cNvPr>
        <p:cNvGrpSpPr/>
        <p:nvPr/>
      </p:nvGrpSpPr>
      <p:grpSpPr>
        <a:xfrm>
          <a:off x="0" y="0"/>
          <a:ext cx="0" cy="0"/>
          <a:chOff x="0" y="0"/>
          <a:chExt cx="0" cy="0"/>
        </a:xfrm>
      </p:grpSpPr>
      <p:sp>
        <p:nvSpPr>
          <p:cNvPr id="38913" name="Title 1">
            <a:extLst>
              <a:ext uri="{FF2B5EF4-FFF2-40B4-BE49-F238E27FC236}">
                <a16:creationId xmlns:a16="http://schemas.microsoft.com/office/drawing/2014/main" id="{62E740AB-4F0D-DCC9-E29E-545A23EE7D00}"/>
              </a:ext>
            </a:extLst>
          </p:cNvPr>
          <p:cNvSpPr>
            <a:spLocks noGrp="1"/>
          </p:cNvSpPr>
          <p:nvPr>
            <p:ph type="title"/>
          </p:nvPr>
        </p:nvSpPr>
        <p:spPr>
          <a:xfrm>
            <a:off x="271850" y="680524"/>
            <a:ext cx="4500176" cy="1068388"/>
          </a:xfrm>
        </p:spPr>
        <p:txBody>
          <a:bodyPr/>
          <a:lstStyle/>
          <a:p>
            <a:pPr algn="ctr" eaLnBrk="1" hangingPunct="1"/>
            <a:r>
              <a:rPr lang="en-US" dirty="0">
                <a:solidFill>
                  <a:schemeClr val="bg1"/>
                </a:solidFill>
              </a:rPr>
              <a:t>Sample Section 8 Housing Voucher</a:t>
            </a:r>
            <a:br>
              <a:rPr lang="en-US" dirty="0">
                <a:solidFill>
                  <a:schemeClr val="bg1"/>
                </a:solidFill>
              </a:rPr>
            </a:br>
            <a:br>
              <a:rPr lang="en-US" dirty="0">
                <a:solidFill>
                  <a:schemeClr val="bg1"/>
                </a:solidFill>
              </a:rPr>
            </a:br>
            <a:r>
              <a:rPr lang="en-US" dirty="0">
                <a:solidFill>
                  <a:schemeClr val="bg1"/>
                </a:solidFill>
              </a:rPr>
              <a:t>NYCHA</a:t>
            </a:r>
            <a:br>
              <a:rPr lang="en-US" dirty="0">
                <a:solidFill>
                  <a:schemeClr val="bg1"/>
                </a:solidFill>
              </a:rPr>
            </a:br>
            <a:br>
              <a:rPr lang="en-US" dirty="0">
                <a:solidFill>
                  <a:schemeClr val="bg1"/>
                </a:solidFill>
              </a:rPr>
            </a:br>
            <a:r>
              <a:rPr lang="en-US" dirty="0">
                <a:solidFill>
                  <a:schemeClr val="bg1"/>
                </a:solidFill>
              </a:rPr>
              <a:t> </a:t>
            </a:r>
          </a:p>
        </p:txBody>
      </p:sp>
      <p:pic>
        <p:nvPicPr>
          <p:cNvPr id="6" name="Picture 5">
            <a:extLst>
              <a:ext uri="{FF2B5EF4-FFF2-40B4-BE49-F238E27FC236}">
                <a16:creationId xmlns:a16="http://schemas.microsoft.com/office/drawing/2014/main" id="{AF841E25-D025-001C-BC05-9FB127A49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0"/>
            <a:ext cx="5346915" cy="6858000"/>
          </a:xfrm>
          <a:prstGeom prst="rect">
            <a:avLst/>
          </a:prstGeom>
          <a:solidFill>
            <a:schemeClr val="bg1"/>
          </a:solidFill>
          <a:ln>
            <a:solidFill>
              <a:schemeClr val="tx1"/>
            </a:solidFill>
          </a:ln>
        </p:spPr>
      </p:pic>
    </p:spTree>
    <p:extLst>
      <p:ext uri="{BB962C8B-B14F-4D97-AF65-F5344CB8AC3E}">
        <p14:creationId xmlns:p14="http://schemas.microsoft.com/office/powerpoint/2010/main" val="94758964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B4635F-14FA-7542-9D41-37F0F3051D2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4416"/>
            <a:ext cx="4131097" cy="681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7E34122-1828-9443-A891-60A89BCC451D}"/>
              </a:ext>
            </a:extLst>
          </p:cNvPr>
          <p:cNvSpPr/>
          <p:nvPr/>
        </p:nvSpPr>
        <p:spPr>
          <a:xfrm>
            <a:off x="8534401" y="5715000"/>
            <a:ext cx="1934915"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9">
            <a:extLst>
              <a:ext uri="{FF2B5EF4-FFF2-40B4-BE49-F238E27FC236}">
                <a16:creationId xmlns:a16="http://schemas.microsoft.com/office/drawing/2014/main" id="{2B0DACBA-787B-725A-751A-E97A3B88F5B3}"/>
              </a:ext>
            </a:extLst>
          </p:cNvPr>
          <p:cNvSpPr txBox="1">
            <a:spLocks/>
          </p:cNvSpPr>
          <p:nvPr/>
        </p:nvSpPr>
        <p:spPr bwMode="auto">
          <a:xfrm>
            <a:off x="7523944" y="1177151"/>
            <a:ext cx="3982255" cy="443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b="1" dirty="0">
                <a:latin typeface="Tahoma" panose="020B0604030504040204" pitchFamily="34" charset="0"/>
                <a:ea typeface="Tahoma" panose="020B0604030504040204" pitchFamily="34" charset="0"/>
                <a:cs typeface="Tahoma" panose="020B0604030504040204" pitchFamily="34" charset="0"/>
              </a:rPr>
              <a:t>CUNY Citizenship Now!</a:t>
            </a:r>
            <a:endParaRPr lang="en-US" altLang="en-US" sz="1600" dirty="0">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FontTx/>
              <a:buNone/>
            </a:pPr>
            <a:endParaRPr lang="en-US" altLang="en-US" sz="1600" dirty="0">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FontTx/>
              <a:buNone/>
            </a:pPr>
            <a:r>
              <a:rPr lang="en-US" altLang="en-US" sz="1600" dirty="0">
                <a:latin typeface="Tahoma" panose="020B0604030504040204" pitchFamily="34" charset="0"/>
                <a:ea typeface="Tahoma" panose="020B0604030504040204" pitchFamily="34" charset="0"/>
                <a:cs typeface="Tahoma" panose="020B0604030504040204" pitchFamily="34" charset="0"/>
              </a:rPr>
              <a:t>Shawn Rahman, Esq.</a:t>
            </a:r>
          </a:p>
          <a:p>
            <a:pPr algn="ctr" eaLnBrk="1" hangingPunct="1">
              <a:spcBef>
                <a:spcPct val="0"/>
              </a:spcBef>
              <a:buFontTx/>
              <a:buNone/>
            </a:pPr>
            <a:r>
              <a:rPr lang="en-US" altLang="en-US" sz="1600" dirty="0">
                <a:latin typeface="Tahoma" panose="020B0604030504040204" pitchFamily="34" charset="0"/>
                <a:ea typeface="Tahoma" panose="020B0604030504040204" pitchFamily="34" charset="0"/>
                <a:cs typeface="Tahoma" panose="020B0604030504040204" pitchFamily="34" charset="0"/>
              </a:rPr>
              <a:t>Managing Attorney, Training &amp; Capacity Building</a:t>
            </a:r>
          </a:p>
          <a:p>
            <a:pPr algn="ctr" eaLnBrk="1" hangingPunct="1">
              <a:spcBef>
                <a:spcPct val="0"/>
              </a:spcBef>
              <a:buFontTx/>
              <a:buNone/>
            </a:pPr>
            <a:r>
              <a:rPr lang="en-US" altLang="en-US" sz="1600" dirty="0" err="1">
                <a:latin typeface="Tahoma" panose="020B0604030504040204" pitchFamily="34" charset="0"/>
                <a:ea typeface="Tahoma" panose="020B0604030504040204" pitchFamily="34" charset="0"/>
                <a:cs typeface="Tahoma" panose="020B0604030504040204" pitchFamily="34" charset="0"/>
              </a:rPr>
              <a:t>shawn.rahman@cuny.edu</a:t>
            </a:r>
            <a:endParaRPr lang="en-US" alt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9">
            <a:extLst>
              <a:ext uri="{FF2B5EF4-FFF2-40B4-BE49-F238E27FC236}">
                <a16:creationId xmlns:a16="http://schemas.microsoft.com/office/drawing/2014/main" id="{1E3C25F0-4AE1-8C38-D3CB-788248CADEF0}"/>
              </a:ext>
            </a:extLst>
          </p:cNvPr>
          <p:cNvSpPr txBox="1">
            <a:spLocks/>
          </p:cNvSpPr>
          <p:nvPr/>
        </p:nvSpPr>
        <p:spPr>
          <a:xfrm>
            <a:off x="3661719" y="1298853"/>
            <a:ext cx="3398837" cy="4434682"/>
          </a:xfrm>
          <a:prstGeom prst="rect">
            <a:avLst/>
          </a:prstGeom>
        </p:spPr>
        <p:txBody>
          <a:bodyPr anchor="b"/>
          <a:lstStyle>
            <a:lvl1pPr marL="228600" indent="-228600" algn="l" rtl="0" eaLnBrk="0" fontAlgn="base" hangingPunct="0">
              <a:spcBef>
                <a:spcPct val="20000"/>
              </a:spcBef>
              <a:spcAft>
                <a:spcPct val="0"/>
              </a:spcAft>
              <a:buSzPct val="80000"/>
              <a:buFont typeface="Tahoma" pitchFamily="34" charset="0"/>
              <a:buChar char="●"/>
              <a:defRPr sz="2000" kern="1200">
                <a:solidFill>
                  <a:schemeClr val="tx1"/>
                </a:solidFill>
                <a:latin typeface="Tahoma" pitchFamily="34" charset="0"/>
                <a:ea typeface="+mn-ea"/>
                <a:cs typeface="Tahoma" pitchFamily="34" charset="0"/>
              </a:defRPr>
            </a:lvl1pPr>
            <a:lvl2pPr marL="457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chemeClr val="tx1"/>
                </a:solidFill>
                <a:latin typeface="Tahoma" pitchFamily="34" charset="0"/>
                <a:ea typeface="+mn-ea"/>
                <a:cs typeface="Tahoma" pitchFamily="34" charset="0"/>
              </a:defRPr>
            </a:lvl3pPr>
            <a:lvl4pPr marL="914400" indent="-228600" algn="l" rtl="0" eaLnBrk="0" fontAlgn="base" hangingPunct="0">
              <a:spcBef>
                <a:spcPct val="20000"/>
              </a:spcBef>
              <a:spcAft>
                <a:spcPct val="0"/>
              </a:spcAft>
              <a:buFont typeface="Courier New" pitchFamily="49" charset="0"/>
              <a:buChar char="o"/>
              <a:defRPr sz="2000" kern="1200">
                <a:solidFill>
                  <a:schemeClr val="tx1"/>
                </a:solidFill>
                <a:latin typeface="Tahoma" pitchFamily="34" charset="0"/>
                <a:ea typeface="+mn-ea"/>
                <a:cs typeface="Tahoma" pitchFamily="34" charset="0"/>
              </a:defRPr>
            </a:lvl4pPr>
            <a:lvl5pPr marL="11430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spcBef>
                <a:spcPct val="0"/>
              </a:spcBef>
              <a:buFontTx/>
              <a:buNone/>
            </a:pPr>
            <a:r>
              <a:rPr lang="en-US" altLang="en-US" sz="1600" b="1">
                <a:solidFill>
                  <a:srgbClr val="000000"/>
                </a:solidFill>
                <a:ea typeface="Tahoma" panose="020B0604030504040204" pitchFamily="34" charset="0"/>
              </a:rPr>
              <a:t>American Immigration</a:t>
            </a:r>
          </a:p>
          <a:p>
            <a:pPr algn="ctr" eaLnBrk="1" hangingPunct="1">
              <a:spcBef>
                <a:spcPct val="0"/>
              </a:spcBef>
              <a:buFontTx/>
              <a:buNone/>
            </a:pPr>
            <a:r>
              <a:rPr lang="en-US" altLang="en-US" sz="1600" b="1">
                <a:solidFill>
                  <a:srgbClr val="000000"/>
                </a:solidFill>
                <a:ea typeface="Tahoma" panose="020B0604030504040204" pitchFamily="34" charset="0"/>
              </a:rPr>
              <a:t>Lawyers Association</a:t>
            </a:r>
          </a:p>
          <a:p>
            <a:pPr algn="ctr" eaLnBrk="1" hangingPunct="1">
              <a:spcBef>
                <a:spcPct val="0"/>
              </a:spcBef>
              <a:buFontTx/>
              <a:buNone/>
            </a:pPr>
            <a:endParaRPr lang="en-US" altLang="en-US" sz="1600">
              <a:solidFill>
                <a:srgbClr val="000000"/>
              </a:solidFill>
              <a:ea typeface="Tahoma" panose="020B0604030504040204" pitchFamily="34" charset="0"/>
            </a:endParaRPr>
          </a:p>
          <a:p>
            <a:pPr algn="ctr" eaLnBrk="1" hangingPunct="1">
              <a:spcBef>
                <a:spcPct val="0"/>
              </a:spcBef>
              <a:buFontTx/>
              <a:buNone/>
            </a:pPr>
            <a:r>
              <a:rPr lang="en-US" altLang="en-US" sz="1600">
                <a:solidFill>
                  <a:srgbClr val="000000"/>
                </a:solidFill>
                <a:ea typeface="Tahoma" panose="020B0604030504040204" pitchFamily="34" charset="0"/>
              </a:rPr>
              <a:t>Paul Rampersaud</a:t>
            </a:r>
          </a:p>
          <a:p>
            <a:pPr algn="ctr" eaLnBrk="1" hangingPunct="1">
              <a:spcBef>
                <a:spcPct val="0"/>
              </a:spcBef>
              <a:buFontTx/>
              <a:buNone/>
            </a:pPr>
            <a:r>
              <a:rPr lang="en-US" altLang="en-US" sz="1600">
                <a:solidFill>
                  <a:srgbClr val="000000"/>
                </a:solidFill>
                <a:ea typeface="Tahoma" panose="020B0604030504040204" pitchFamily="34" charset="0"/>
              </a:rPr>
              <a:t>Grassroots Advocacy Associate</a:t>
            </a:r>
          </a:p>
          <a:p>
            <a:pPr algn="ctr" eaLnBrk="1" hangingPunct="1">
              <a:spcBef>
                <a:spcPct val="0"/>
              </a:spcBef>
              <a:buFontTx/>
              <a:buNone/>
            </a:pPr>
            <a:r>
              <a:rPr lang="en-US" altLang="en-US" sz="1600">
                <a:solidFill>
                  <a:srgbClr val="000000"/>
                </a:solidFill>
                <a:ea typeface="Tahoma" panose="020B0604030504040204" pitchFamily="34" charset="0"/>
              </a:rPr>
              <a:t> </a:t>
            </a:r>
          </a:p>
          <a:p>
            <a:pPr algn="ctr" eaLnBrk="1" hangingPunct="1">
              <a:spcBef>
                <a:spcPct val="0"/>
              </a:spcBef>
              <a:buFontTx/>
              <a:buNone/>
            </a:pPr>
            <a:r>
              <a:rPr lang="en-US" altLang="en-US" sz="1600">
                <a:solidFill>
                  <a:srgbClr val="000000"/>
                </a:solidFill>
                <a:ea typeface="Tahoma" panose="020B0604030504040204" pitchFamily="34" charset="0"/>
              </a:rPr>
              <a:t>prampersaud@aila.org</a:t>
            </a:r>
            <a:endParaRPr lang="en-US" altLang="en-US" sz="1600" dirty="0">
              <a:solidFill>
                <a:srgbClr val="000000"/>
              </a:solidFill>
              <a:ea typeface="Tahoma" panose="020B0604030504040204" pitchFamily="34" charset="0"/>
            </a:endParaRPr>
          </a:p>
        </p:txBody>
      </p:sp>
      <p:pic>
        <p:nvPicPr>
          <p:cNvPr id="8" name="Picture 7">
            <a:extLst>
              <a:ext uri="{FF2B5EF4-FFF2-40B4-BE49-F238E27FC236}">
                <a16:creationId xmlns:a16="http://schemas.microsoft.com/office/drawing/2014/main" id="{30CC0156-6E73-9D13-CB51-24C68858F15E}"/>
              </a:ext>
            </a:extLst>
          </p:cNvPr>
          <p:cNvPicPr>
            <a:picLocks noChangeAspect="1"/>
          </p:cNvPicPr>
          <p:nvPr/>
        </p:nvPicPr>
        <p:blipFill>
          <a:blip r:embed="rId3"/>
          <a:stretch>
            <a:fillRect/>
          </a:stretch>
        </p:blipFill>
        <p:spPr>
          <a:xfrm>
            <a:off x="7924800" y="1828800"/>
            <a:ext cx="3439295" cy="969256"/>
          </a:xfrm>
          <a:prstGeom prst="rect">
            <a:avLst/>
          </a:prstGeom>
        </p:spPr>
      </p:pic>
      <p:pic>
        <p:nvPicPr>
          <p:cNvPr id="9" name="Picture 8" descr="A flag with a blue and green circle&#10;&#10;Description automatically generated">
            <a:extLst>
              <a:ext uri="{FF2B5EF4-FFF2-40B4-BE49-F238E27FC236}">
                <a16:creationId xmlns:a16="http://schemas.microsoft.com/office/drawing/2014/main" id="{3BF9CC79-4E9F-2F3E-97BD-1094BA170B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5108" y="1298853"/>
            <a:ext cx="2286000" cy="2227385"/>
          </a:xfrm>
          <a:prstGeom prst="rect">
            <a:avLst/>
          </a:prstGeom>
        </p:spPr>
      </p:pic>
    </p:spTree>
    <p:extLst>
      <p:ext uri="{BB962C8B-B14F-4D97-AF65-F5344CB8AC3E}">
        <p14:creationId xmlns:p14="http://schemas.microsoft.com/office/powerpoint/2010/main" val="837350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ctrTitle"/>
          </p:nvPr>
        </p:nvSpPr>
        <p:spPr>
          <a:xfrm>
            <a:off x="1752600" y="152401"/>
            <a:ext cx="8686800" cy="1470025"/>
          </a:xfrm>
        </p:spPr>
        <p:txBody>
          <a:bodyPr>
            <a:noAutofit/>
          </a:bodyPr>
          <a:lstStyle/>
          <a:p>
            <a:r>
              <a:rPr lang="en-US" cap="all" dirty="0"/>
              <a:t>Income at or below 150% </a:t>
            </a:r>
            <a:br>
              <a:rPr lang="en-US" cap="all" dirty="0"/>
            </a:br>
            <a:r>
              <a:rPr lang="en-US" cap="all" dirty="0"/>
              <a:t>of Poverty Guidelines</a:t>
            </a:r>
          </a:p>
        </p:txBody>
      </p:sp>
      <p:pic>
        <p:nvPicPr>
          <p:cNvPr id="5" name="Picture 4" descr="A screenshot of a computer&#10;&#10;AI-generated content may be incorrect.">
            <a:extLst>
              <a:ext uri="{FF2B5EF4-FFF2-40B4-BE49-F238E27FC236}">
                <a16:creationId xmlns:a16="http://schemas.microsoft.com/office/drawing/2014/main" id="{E488714B-5F1E-74EC-7640-6862E5E971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1628604"/>
            <a:ext cx="9698150" cy="378159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457005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144000" cy="914400"/>
          </a:xfrm>
        </p:spPr>
        <p:txBody>
          <a:bodyPr>
            <a:normAutofit/>
          </a:bodyPr>
          <a:lstStyle/>
          <a:p>
            <a:r>
              <a:rPr lang="en-US" sz="2800" dirty="0"/>
              <a:t>Section 5: Household Income</a:t>
            </a:r>
          </a:p>
        </p:txBody>
      </p:sp>
      <p:sp>
        <p:nvSpPr>
          <p:cNvPr id="6" name="Vertical Text Placeholder 5"/>
          <p:cNvSpPr>
            <a:spLocks noGrp="1"/>
          </p:cNvSpPr>
          <p:nvPr>
            <p:ph type="body" orient="vert" idx="1"/>
          </p:nvPr>
        </p:nvSpPr>
        <p:spPr>
          <a:xfrm>
            <a:off x="6858000" y="1143000"/>
            <a:ext cx="5105400" cy="4038600"/>
          </a:xfrm>
        </p:spPr>
        <p:txBody>
          <a:bodyPr/>
          <a:lstStyle/>
          <a:p>
            <a:r>
              <a:rPr lang="en-US" sz="1800" dirty="0"/>
              <a:t>https://</a:t>
            </a:r>
            <a:r>
              <a:rPr lang="en-US" sz="1800" dirty="0" err="1"/>
              <a:t>www.uscis.gov</a:t>
            </a:r>
            <a:r>
              <a:rPr lang="en-US" sz="1800" dirty="0"/>
              <a:t>/i-912p</a:t>
            </a:r>
          </a:p>
          <a:p>
            <a:r>
              <a:rPr lang="en-US" sz="1800" dirty="0"/>
              <a:t>Compare the income from Applicant’s most recent tax return using ADJUSTED GROSS income (amount of money Applicant made before taxes were taken out of paycheck) to the Federal Poverty Guidelines (see </a:t>
            </a:r>
            <a:br>
              <a:rPr lang="en-US" sz="1800" dirty="0"/>
            </a:br>
            <a:r>
              <a:rPr lang="en-US" sz="1800" dirty="0"/>
              <a:t>Form I-912P)  </a:t>
            </a:r>
          </a:p>
          <a:p>
            <a:r>
              <a:rPr lang="en-US" sz="1800" dirty="0"/>
              <a:t>In order to qualify for Fee Waiver on this basis, income must be BELOW corresponding figure for the household size on Form I-912P</a:t>
            </a:r>
          </a:p>
          <a:p>
            <a:r>
              <a:rPr lang="en-US" sz="1800" dirty="0">
                <a:ea typeface="Tahoma" pitchFamily="34" charset="0"/>
              </a:rPr>
              <a:t>Must submit FEDERAL Tax Transcript as supporting documentation</a:t>
            </a:r>
          </a:p>
        </p:txBody>
      </p:sp>
      <p:pic>
        <p:nvPicPr>
          <p:cNvPr id="4" name="Picture 3" descr="A screenshot of a table&#10;&#10;AI-generated content may be incorrect.">
            <a:extLst>
              <a:ext uri="{FF2B5EF4-FFF2-40B4-BE49-F238E27FC236}">
                <a16:creationId xmlns:a16="http://schemas.microsoft.com/office/drawing/2014/main" id="{B7D220B5-70E5-48F0-BF09-1939C8FA1B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0"/>
            <a:ext cx="5946622" cy="5688774"/>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9738555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4871" y="1307560"/>
            <a:ext cx="8013323" cy="1631216"/>
          </a:xfrm>
          <a:prstGeom prst="rect">
            <a:avLst/>
          </a:prstGeom>
          <a:noFill/>
        </p:spPr>
        <p:txBody>
          <a:bodyPr wrap="square" rtlCol="0">
            <a:spAutoFit/>
          </a:bodyPr>
          <a:lstStyle/>
          <a:p>
            <a:pPr marL="800100" lvl="1" indent="-342900">
              <a:buFont typeface="Arial" panose="020B0604020202020204" pitchFamily="34" charset="0"/>
              <a:buChar char="•"/>
            </a:pPr>
            <a:r>
              <a:rPr lang="en-US" sz="2000" dirty="0">
                <a:solidFill>
                  <a:srgbClr val="002060"/>
                </a:solidFill>
              </a:rPr>
              <a:t>Form 1040, the Federal Tax Return may no longer be accepted to document income, despite the instructions.</a:t>
            </a:r>
          </a:p>
          <a:p>
            <a:pPr marL="800100" lvl="1" indent="-342900">
              <a:buFont typeface="Arial" panose="020B0604020202020204" pitchFamily="34" charset="0"/>
              <a:buChar char="•"/>
            </a:pPr>
            <a:endParaRPr lang="en-US" sz="2000" dirty="0">
              <a:solidFill>
                <a:srgbClr val="002060"/>
              </a:solidFill>
            </a:endParaRPr>
          </a:p>
          <a:p>
            <a:pPr marL="800100" lvl="1" indent="-342900">
              <a:buFont typeface="Arial" panose="020B0604020202020204" pitchFamily="34" charset="0"/>
              <a:buChar char="•"/>
            </a:pPr>
            <a:r>
              <a:rPr lang="en-US" sz="2000" dirty="0">
                <a:solidFill>
                  <a:srgbClr val="002060"/>
                </a:solidFill>
              </a:rPr>
              <a:t>If a Tax Return was filed, then a </a:t>
            </a:r>
            <a:r>
              <a:rPr lang="en-US" sz="2000" b="1" dirty="0">
                <a:solidFill>
                  <a:srgbClr val="002060"/>
                </a:solidFill>
                <a:highlight>
                  <a:srgbClr val="FFFF00"/>
                </a:highlight>
              </a:rPr>
              <a:t>Tax Return Transcript  should</a:t>
            </a:r>
            <a:r>
              <a:rPr lang="en-US" sz="2000" dirty="0">
                <a:solidFill>
                  <a:srgbClr val="002060"/>
                </a:solidFill>
              </a:rPr>
              <a:t> accompany the I-912 in lieu of the Tax Return Copy.</a:t>
            </a:r>
          </a:p>
        </p:txBody>
      </p:sp>
      <p:sp>
        <p:nvSpPr>
          <p:cNvPr id="6" name="Title 3">
            <a:extLst>
              <a:ext uri="{FF2B5EF4-FFF2-40B4-BE49-F238E27FC236}">
                <a16:creationId xmlns:a16="http://schemas.microsoft.com/office/drawing/2014/main" id="{4D0F156C-45DD-6443-8B20-CDC7FFB3DAC3}"/>
              </a:ext>
            </a:extLst>
          </p:cNvPr>
          <p:cNvSpPr txBox="1">
            <a:spLocks/>
          </p:cNvSpPr>
          <p:nvPr/>
        </p:nvSpPr>
        <p:spPr>
          <a:xfrm>
            <a:off x="1524000" y="329617"/>
            <a:ext cx="9144000" cy="1210418"/>
          </a:xfrm>
          <a:prstGeom prst="rect">
            <a:avLst/>
          </a:prstGeom>
        </p:spPr>
        <p:txBody>
          <a:bodyPr/>
          <a:lstStyle>
            <a:lvl1pPr algn="ctr" rtl="0" eaLnBrk="0" fontAlgn="base" hangingPunct="0">
              <a:spcBef>
                <a:spcPct val="0"/>
              </a:spcBef>
              <a:spcAft>
                <a:spcPct val="0"/>
              </a:spcAft>
              <a:defRPr sz="3200" b="1">
                <a:solidFill>
                  <a:srgbClr val="1D3A83"/>
                </a:solidFill>
                <a:latin typeface="+mj-lt"/>
                <a:ea typeface="ＭＳ Ｐゴシック" charset="-128"/>
                <a:cs typeface="+mj-cs"/>
              </a:defRPr>
            </a:lvl1pPr>
            <a:lvl2pPr algn="ctr" rtl="0" eaLnBrk="0" fontAlgn="base" hangingPunct="0">
              <a:spcBef>
                <a:spcPct val="0"/>
              </a:spcBef>
              <a:spcAft>
                <a:spcPct val="0"/>
              </a:spcAft>
              <a:defRPr sz="4000" b="1">
                <a:solidFill>
                  <a:schemeClr val="tx2"/>
                </a:solidFill>
                <a:latin typeface="Tahoma" charset="0"/>
                <a:ea typeface="ＭＳ Ｐゴシック" charset="-128"/>
              </a:defRPr>
            </a:lvl2pPr>
            <a:lvl3pPr algn="ctr" rtl="0" eaLnBrk="0" fontAlgn="base" hangingPunct="0">
              <a:spcBef>
                <a:spcPct val="0"/>
              </a:spcBef>
              <a:spcAft>
                <a:spcPct val="0"/>
              </a:spcAft>
              <a:defRPr sz="4000" b="1">
                <a:solidFill>
                  <a:schemeClr val="tx2"/>
                </a:solidFill>
                <a:latin typeface="Tahoma" charset="0"/>
                <a:ea typeface="ＭＳ Ｐゴシック" charset="-128"/>
              </a:defRPr>
            </a:lvl3pPr>
            <a:lvl4pPr algn="ctr" rtl="0" eaLnBrk="0" fontAlgn="base" hangingPunct="0">
              <a:spcBef>
                <a:spcPct val="0"/>
              </a:spcBef>
              <a:spcAft>
                <a:spcPct val="0"/>
              </a:spcAft>
              <a:defRPr sz="4000" b="1">
                <a:solidFill>
                  <a:schemeClr val="tx2"/>
                </a:solidFill>
                <a:latin typeface="Tahoma" charset="0"/>
                <a:ea typeface="ＭＳ Ｐゴシック" charset="-128"/>
              </a:defRPr>
            </a:lvl4pPr>
            <a:lvl5pPr algn="ctr" rtl="0" eaLnBrk="0" fontAlgn="base" hangingPunct="0">
              <a:spcBef>
                <a:spcPct val="0"/>
              </a:spcBef>
              <a:spcAft>
                <a:spcPct val="0"/>
              </a:spcAft>
              <a:defRPr sz="4000" b="1">
                <a:solidFill>
                  <a:schemeClr val="tx2"/>
                </a:solidFill>
                <a:latin typeface="Tahoma" charset="0"/>
                <a:ea typeface="ＭＳ Ｐゴシック" charset="-128"/>
              </a:defRPr>
            </a:lvl5pPr>
            <a:lvl6pPr marL="457200" algn="ctr" rtl="0" fontAlgn="base">
              <a:spcBef>
                <a:spcPct val="0"/>
              </a:spcBef>
              <a:spcAft>
                <a:spcPct val="0"/>
              </a:spcAft>
              <a:defRPr sz="4000" b="1">
                <a:solidFill>
                  <a:schemeClr val="tx2"/>
                </a:solidFill>
                <a:latin typeface="Tahoma" charset="0"/>
              </a:defRPr>
            </a:lvl6pPr>
            <a:lvl7pPr marL="914400" algn="ctr" rtl="0" fontAlgn="base">
              <a:spcBef>
                <a:spcPct val="0"/>
              </a:spcBef>
              <a:spcAft>
                <a:spcPct val="0"/>
              </a:spcAft>
              <a:defRPr sz="4000" b="1">
                <a:solidFill>
                  <a:schemeClr val="tx2"/>
                </a:solidFill>
                <a:latin typeface="Tahoma" charset="0"/>
              </a:defRPr>
            </a:lvl7pPr>
            <a:lvl8pPr marL="1371600" algn="ctr" rtl="0" fontAlgn="base">
              <a:spcBef>
                <a:spcPct val="0"/>
              </a:spcBef>
              <a:spcAft>
                <a:spcPct val="0"/>
              </a:spcAft>
              <a:defRPr sz="4000" b="1">
                <a:solidFill>
                  <a:schemeClr val="tx2"/>
                </a:solidFill>
                <a:latin typeface="Tahoma" charset="0"/>
              </a:defRPr>
            </a:lvl8pPr>
            <a:lvl9pPr marL="1828800" algn="ctr" rtl="0" fontAlgn="base">
              <a:spcBef>
                <a:spcPct val="0"/>
              </a:spcBef>
              <a:spcAft>
                <a:spcPct val="0"/>
              </a:spcAft>
              <a:defRPr sz="4000" b="1">
                <a:solidFill>
                  <a:schemeClr val="tx2"/>
                </a:solidFill>
                <a:latin typeface="Tahoma" charset="0"/>
              </a:defRPr>
            </a:lvl9pPr>
          </a:lstStyle>
          <a:p>
            <a:r>
              <a:rPr lang="en-US" kern="0" dirty="0">
                <a:solidFill>
                  <a:srgbClr val="0D3692"/>
                </a:solidFill>
              </a:rPr>
              <a:t>Transcripts, Not 1040s</a:t>
            </a:r>
            <a:endParaRPr lang="en-US" kern="0" dirty="0"/>
          </a:p>
        </p:txBody>
      </p:sp>
      <p:pic>
        <p:nvPicPr>
          <p:cNvPr id="3" name="Picture 2" descr="A close-up of a document&#10;&#10;AI-generated content may be incorrect.">
            <a:extLst>
              <a:ext uri="{FF2B5EF4-FFF2-40B4-BE49-F238E27FC236}">
                <a16:creationId xmlns:a16="http://schemas.microsoft.com/office/drawing/2014/main" id="{3DEC5653-5711-A729-8C18-F9B5AFF2B3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3048000"/>
            <a:ext cx="8686800" cy="3307665"/>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57914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D0F156C-45DD-6443-8B20-CDC7FFB3DAC3}"/>
              </a:ext>
            </a:extLst>
          </p:cNvPr>
          <p:cNvSpPr txBox="1">
            <a:spLocks/>
          </p:cNvSpPr>
          <p:nvPr/>
        </p:nvSpPr>
        <p:spPr>
          <a:xfrm>
            <a:off x="1524000" y="329618"/>
            <a:ext cx="9144000" cy="737183"/>
          </a:xfrm>
          <a:prstGeom prst="rect">
            <a:avLst/>
          </a:prstGeom>
        </p:spPr>
        <p:txBody>
          <a:bodyPr/>
          <a:lstStyle>
            <a:lvl1pPr algn="ctr" rtl="0" eaLnBrk="0" fontAlgn="base" hangingPunct="0">
              <a:spcBef>
                <a:spcPct val="0"/>
              </a:spcBef>
              <a:spcAft>
                <a:spcPct val="0"/>
              </a:spcAft>
              <a:defRPr sz="3200" b="1">
                <a:solidFill>
                  <a:srgbClr val="1D3A83"/>
                </a:solidFill>
                <a:latin typeface="+mj-lt"/>
                <a:ea typeface="ＭＳ Ｐゴシック" charset="-128"/>
                <a:cs typeface="+mj-cs"/>
              </a:defRPr>
            </a:lvl1pPr>
            <a:lvl2pPr algn="ctr" rtl="0" eaLnBrk="0" fontAlgn="base" hangingPunct="0">
              <a:spcBef>
                <a:spcPct val="0"/>
              </a:spcBef>
              <a:spcAft>
                <a:spcPct val="0"/>
              </a:spcAft>
              <a:defRPr sz="4000" b="1">
                <a:solidFill>
                  <a:schemeClr val="tx2"/>
                </a:solidFill>
                <a:latin typeface="Tahoma" charset="0"/>
                <a:ea typeface="ＭＳ Ｐゴシック" charset="-128"/>
              </a:defRPr>
            </a:lvl2pPr>
            <a:lvl3pPr algn="ctr" rtl="0" eaLnBrk="0" fontAlgn="base" hangingPunct="0">
              <a:spcBef>
                <a:spcPct val="0"/>
              </a:spcBef>
              <a:spcAft>
                <a:spcPct val="0"/>
              </a:spcAft>
              <a:defRPr sz="4000" b="1">
                <a:solidFill>
                  <a:schemeClr val="tx2"/>
                </a:solidFill>
                <a:latin typeface="Tahoma" charset="0"/>
                <a:ea typeface="ＭＳ Ｐゴシック" charset="-128"/>
              </a:defRPr>
            </a:lvl3pPr>
            <a:lvl4pPr algn="ctr" rtl="0" eaLnBrk="0" fontAlgn="base" hangingPunct="0">
              <a:spcBef>
                <a:spcPct val="0"/>
              </a:spcBef>
              <a:spcAft>
                <a:spcPct val="0"/>
              </a:spcAft>
              <a:defRPr sz="4000" b="1">
                <a:solidFill>
                  <a:schemeClr val="tx2"/>
                </a:solidFill>
                <a:latin typeface="Tahoma" charset="0"/>
                <a:ea typeface="ＭＳ Ｐゴシック" charset="-128"/>
              </a:defRPr>
            </a:lvl4pPr>
            <a:lvl5pPr algn="ctr" rtl="0" eaLnBrk="0" fontAlgn="base" hangingPunct="0">
              <a:spcBef>
                <a:spcPct val="0"/>
              </a:spcBef>
              <a:spcAft>
                <a:spcPct val="0"/>
              </a:spcAft>
              <a:defRPr sz="4000" b="1">
                <a:solidFill>
                  <a:schemeClr val="tx2"/>
                </a:solidFill>
                <a:latin typeface="Tahoma" charset="0"/>
                <a:ea typeface="ＭＳ Ｐゴシック" charset="-128"/>
              </a:defRPr>
            </a:lvl5pPr>
            <a:lvl6pPr marL="457200" algn="ctr" rtl="0" fontAlgn="base">
              <a:spcBef>
                <a:spcPct val="0"/>
              </a:spcBef>
              <a:spcAft>
                <a:spcPct val="0"/>
              </a:spcAft>
              <a:defRPr sz="4000" b="1">
                <a:solidFill>
                  <a:schemeClr val="tx2"/>
                </a:solidFill>
                <a:latin typeface="Tahoma" charset="0"/>
              </a:defRPr>
            </a:lvl6pPr>
            <a:lvl7pPr marL="914400" algn="ctr" rtl="0" fontAlgn="base">
              <a:spcBef>
                <a:spcPct val="0"/>
              </a:spcBef>
              <a:spcAft>
                <a:spcPct val="0"/>
              </a:spcAft>
              <a:defRPr sz="4000" b="1">
                <a:solidFill>
                  <a:schemeClr val="tx2"/>
                </a:solidFill>
                <a:latin typeface="Tahoma" charset="0"/>
              </a:defRPr>
            </a:lvl7pPr>
            <a:lvl8pPr marL="1371600" algn="ctr" rtl="0" fontAlgn="base">
              <a:spcBef>
                <a:spcPct val="0"/>
              </a:spcBef>
              <a:spcAft>
                <a:spcPct val="0"/>
              </a:spcAft>
              <a:defRPr sz="4000" b="1">
                <a:solidFill>
                  <a:schemeClr val="tx2"/>
                </a:solidFill>
                <a:latin typeface="Tahoma" charset="0"/>
              </a:defRPr>
            </a:lvl8pPr>
            <a:lvl9pPr marL="1828800" algn="ctr" rtl="0" fontAlgn="base">
              <a:spcBef>
                <a:spcPct val="0"/>
              </a:spcBef>
              <a:spcAft>
                <a:spcPct val="0"/>
              </a:spcAft>
              <a:defRPr sz="4000" b="1">
                <a:solidFill>
                  <a:schemeClr val="tx2"/>
                </a:solidFill>
                <a:latin typeface="Tahoma" charset="0"/>
              </a:defRPr>
            </a:lvl9pPr>
          </a:lstStyle>
          <a:p>
            <a:r>
              <a:rPr lang="en-US" kern="0" dirty="0">
                <a:solidFill>
                  <a:srgbClr val="0D3692"/>
                </a:solidFill>
              </a:rPr>
              <a:t>IRS Tax Return Transcripts</a:t>
            </a:r>
            <a:endParaRPr lang="en-US" kern="0" dirty="0"/>
          </a:p>
        </p:txBody>
      </p:sp>
      <p:sp>
        <p:nvSpPr>
          <p:cNvPr id="7" name="TextBox 6">
            <a:extLst>
              <a:ext uri="{FF2B5EF4-FFF2-40B4-BE49-F238E27FC236}">
                <a16:creationId xmlns:a16="http://schemas.microsoft.com/office/drawing/2014/main" id="{DCEAE6A2-3BCA-334F-9A96-09E2D0E289EE}"/>
              </a:ext>
            </a:extLst>
          </p:cNvPr>
          <p:cNvSpPr txBox="1"/>
          <p:nvPr/>
        </p:nvSpPr>
        <p:spPr>
          <a:xfrm>
            <a:off x="1830040" y="1540035"/>
            <a:ext cx="8013323" cy="4093428"/>
          </a:xfrm>
          <a:prstGeom prst="rect">
            <a:avLst/>
          </a:prstGeom>
          <a:noFill/>
        </p:spPr>
        <p:txBody>
          <a:bodyPr wrap="square" rtlCol="0">
            <a:spAutoFit/>
          </a:bodyPr>
          <a:lstStyle/>
          <a:p>
            <a:pPr lvl="1" algn="l"/>
            <a:r>
              <a:rPr lang="en-US" sz="2000" b="1" dirty="0">
                <a:solidFill>
                  <a:srgbClr val="002060"/>
                </a:solidFill>
              </a:rPr>
              <a:t>The IRS offers 5 transcripts:</a:t>
            </a:r>
          </a:p>
          <a:p>
            <a:pPr lvl="1" algn="l"/>
            <a:endParaRPr lang="en-US" sz="2000" b="1" dirty="0">
              <a:solidFill>
                <a:srgbClr val="002060"/>
              </a:solidFill>
            </a:endParaRPr>
          </a:p>
          <a:p>
            <a:pPr marL="1257300" lvl="2" indent="-342900">
              <a:buFont typeface="Arial" panose="020B0604020202020204" pitchFamily="34" charset="0"/>
              <a:buChar char="•"/>
            </a:pPr>
            <a:r>
              <a:rPr lang="en-US" sz="2000" b="1" u="sng" dirty="0">
                <a:solidFill>
                  <a:srgbClr val="002060"/>
                </a:solidFill>
              </a:rPr>
              <a:t>Tax Return Transcript</a:t>
            </a:r>
            <a:r>
              <a:rPr lang="en-US" sz="2000" b="1" dirty="0">
                <a:solidFill>
                  <a:srgbClr val="002060"/>
                </a:solidFill>
              </a:rPr>
              <a:t>: </a:t>
            </a:r>
            <a:r>
              <a:rPr lang="en-US" sz="2000" dirty="0">
                <a:solidFill>
                  <a:srgbClr val="002060"/>
                </a:solidFill>
              </a:rPr>
              <a:t>shows most line items including the Adjusted Gross Income (AGI), all dependents, and includes all schedules. </a:t>
            </a:r>
            <a:r>
              <a:rPr lang="en-US" sz="2000" dirty="0">
                <a:solidFill>
                  <a:srgbClr val="FF0000"/>
                </a:solidFill>
              </a:rPr>
              <a:t>THIS IS THE ONE TO SUBMIT WITH THE I-912.</a:t>
            </a:r>
          </a:p>
          <a:p>
            <a:pPr marL="1257300" lvl="2" indent="-342900">
              <a:buFont typeface="Arial" panose="020B0604020202020204" pitchFamily="34" charset="0"/>
              <a:buChar char="•"/>
            </a:pPr>
            <a:r>
              <a:rPr lang="en-US" sz="2000" b="1" u="sng" dirty="0">
                <a:solidFill>
                  <a:srgbClr val="002060"/>
                </a:solidFill>
              </a:rPr>
              <a:t>Tax Account Transcript</a:t>
            </a:r>
            <a:r>
              <a:rPr lang="en-US" sz="2000" b="1" dirty="0">
                <a:solidFill>
                  <a:srgbClr val="002060"/>
                </a:solidFill>
              </a:rPr>
              <a:t>: </a:t>
            </a:r>
            <a:r>
              <a:rPr lang="en-US" sz="2000" dirty="0">
                <a:solidFill>
                  <a:srgbClr val="002060"/>
                </a:solidFill>
              </a:rPr>
              <a:t>shows basic data of filing</a:t>
            </a:r>
          </a:p>
          <a:p>
            <a:pPr marL="1257300" lvl="2" indent="-342900">
              <a:buFont typeface="Arial" panose="020B0604020202020204" pitchFamily="34" charset="0"/>
              <a:buChar char="•"/>
            </a:pPr>
            <a:r>
              <a:rPr lang="en-US" sz="2000" b="1" u="sng" dirty="0">
                <a:solidFill>
                  <a:srgbClr val="002060"/>
                </a:solidFill>
              </a:rPr>
              <a:t>Record of Account Transcript</a:t>
            </a:r>
            <a:r>
              <a:rPr lang="en-US" sz="2000" b="1" dirty="0">
                <a:solidFill>
                  <a:srgbClr val="002060"/>
                </a:solidFill>
              </a:rPr>
              <a:t>: </a:t>
            </a:r>
            <a:r>
              <a:rPr lang="en-US" sz="2000" dirty="0">
                <a:solidFill>
                  <a:srgbClr val="002060"/>
                </a:solidFill>
              </a:rPr>
              <a:t>Combines both above</a:t>
            </a:r>
          </a:p>
          <a:p>
            <a:pPr marL="1257300" lvl="2" indent="-342900">
              <a:buFont typeface="Arial" panose="020B0604020202020204" pitchFamily="34" charset="0"/>
              <a:buChar char="•"/>
            </a:pPr>
            <a:r>
              <a:rPr lang="en-US" sz="2000" b="1" u="sng" dirty="0">
                <a:solidFill>
                  <a:srgbClr val="002060"/>
                </a:solidFill>
              </a:rPr>
              <a:t>Wage &amp; Income Transcript</a:t>
            </a:r>
          </a:p>
          <a:p>
            <a:pPr marL="1257300" lvl="2" indent="-342900">
              <a:buFont typeface="Arial" panose="020B0604020202020204" pitchFamily="34" charset="0"/>
              <a:buChar char="•"/>
            </a:pPr>
            <a:r>
              <a:rPr lang="en-US" sz="2000" b="1" u="sng" dirty="0">
                <a:solidFill>
                  <a:srgbClr val="002060"/>
                </a:solidFill>
              </a:rPr>
              <a:t>Verification of Non-Filing Letter</a:t>
            </a:r>
          </a:p>
          <a:p>
            <a:pPr lvl="2" algn="l"/>
            <a:endParaRPr lang="en-US" sz="2000" b="1" u="sng" dirty="0">
              <a:solidFill>
                <a:srgbClr val="002060"/>
              </a:solidFill>
            </a:endParaRPr>
          </a:p>
          <a:p>
            <a:pPr lvl="1" algn="l"/>
            <a:r>
              <a:rPr lang="en-US" sz="2000" dirty="0">
                <a:hlinkClick r:id="rId2"/>
              </a:rPr>
              <a:t>https://www.irs.gov/individuals/tax-return-transcript-types-and-ways-to-order-them</a:t>
            </a:r>
            <a:endParaRPr lang="en-US" sz="2000" u="sng" dirty="0">
              <a:solidFill>
                <a:srgbClr val="002060"/>
              </a:solidFill>
            </a:endParaRPr>
          </a:p>
        </p:txBody>
      </p:sp>
    </p:spTree>
    <p:extLst>
      <p:ext uri="{BB962C8B-B14F-4D97-AF65-F5344CB8AC3E}">
        <p14:creationId xmlns:p14="http://schemas.microsoft.com/office/powerpoint/2010/main" val="403277750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D0F156C-45DD-6443-8B20-CDC7FFB3DAC3}"/>
              </a:ext>
            </a:extLst>
          </p:cNvPr>
          <p:cNvSpPr txBox="1">
            <a:spLocks/>
          </p:cNvSpPr>
          <p:nvPr/>
        </p:nvSpPr>
        <p:spPr>
          <a:xfrm>
            <a:off x="1524000" y="329617"/>
            <a:ext cx="9144000" cy="1210418"/>
          </a:xfrm>
          <a:prstGeom prst="rect">
            <a:avLst/>
          </a:prstGeom>
        </p:spPr>
        <p:txBody>
          <a:bodyPr/>
          <a:lstStyle>
            <a:lvl1pPr algn="ctr" rtl="0" eaLnBrk="0" fontAlgn="base" hangingPunct="0">
              <a:spcBef>
                <a:spcPct val="0"/>
              </a:spcBef>
              <a:spcAft>
                <a:spcPct val="0"/>
              </a:spcAft>
              <a:defRPr sz="3200" b="1">
                <a:solidFill>
                  <a:srgbClr val="1D3A83"/>
                </a:solidFill>
                <a:latin typeface="+mj-lt"/>
                <a:ea typeface="ＭＳ Ｐゴシック" charset="-128"/>
                <a:cs typeface="+mj-cs"/>
              </a:defRPr>
            </a:lvl1pPr>
            <a:lvl2pPr algn="ctr" rtl="0" eaLnBrk="0" fontAlgn="base" hangingPunct="0">
              <a:spcBef>
                <a:spcPct val="0"/>
              </a:spcBef>
              <a:spcAft>
                <a:spcPct val="0"/>
              </a:spcAft>
              <a:defRPr sz="4000" b="1">
                <a:solidFill>
                  <a:schemeClr val="tx2"/>
                </a:solidFill>
                <a:latin typeface="Tahoma" charset="0"/>
                <a:ea typeface="ＭＳ Ｐゴシック" charset="-128"/>
              </a:defRPr>
            </a:lvl2pPr>
            <a:lvl3pPr algn="ctr" rtl="0" eaLnBrk="0" fontAlgn="base" hangingPunct="0">
              <a:spcBef>
                <a:spcPct val="0"/>
              </a:spcBef>
              <a:spcAft>
                <a:spcPct val="0"/>
              </a:spcAft>
              <a:defRPr sz="4000" b="1">
                <a:solidFill>
                  <a:schemeClr val="tx2"/>
                </a:solidFill>
                <a:latin typeface="Tahoma" charset="0"/>
                <a:ea typeface="ＭＳ Ｐゴシック" charset="-128"/>
              </a:defRPr>
            </a:lvl3pPr>
            <a:lvl4pPr algn="ctr" rtl="0" eaLnBrk="0" fontAlgn="base" hangingPunct="0">
              <a:spcBef>
                <a:spcPct val="0"/>
              </a:spcBef>
              <a:spcAft>
                <a:spcPct val="0"/>
              </a:spcAft>
              <a:defRPr sz="4000" b="1">
                <a:solidFill>
                  <a:schemeClr val="tx2"/>
                </a:solidFill>
                <a:latin typeface="Tahoma" charset="0"/>
                <a:ea typeface="ＭＳ Ｐゴシック" charset="-128"/>
              </a:defRPr>
            </a:lvl4pPr>
            <a:lvl5pPr algn="ctr" rtl="0" eaLnBrk="0" fontAlgn="base" hangingPunct="0">
              <a:spcBef>
                <a:spcPct val="0"/>
              </a:spcBef>
              <a:spcAft>
                <a:spcPct val="0"/>
              </a:spcAft>
              <a:defRPr sz="4000" b="1">
                <a:solidFill>
                  <a:schemeClr val="tx2"/>
                </a:solidFill>
                <a:latin typeface="Tahoma" charset="0"/>
                <a:ea typeface="ＭＳ Ｐゴシック" charset="-128"/>
              </a:defRPr>
            </a:lvl5pPr>
            <a:lvl6pPr marL="457200" algn="ctr" rtl="0" fontAlgn="base">
              <a:spcBef>
                <a:spcPct val="0"/>
              </a:spcBef>
              <a:spcAft>
                <a:spcPct val="0"/>
              </a:spcAft>
              <a:defRPr sz="4000" b="1">
                <a:solidFill>
                  <a:schemeClr val="tx2"/>
                </a:solidFill>
                <a:latin typeface="Tahoma" charset="0"/>
              </a:defRPr>
            </a:lvl6pPr>
            <a:lvl7pPr marL="914400" algn="ctr" rtl="0" fontAlgn="base">
              <a:spcBef>
                <a:spcPct val="0"/>
              </a:spcBef>
              <a:spcAft>
                <a:spcPct val="0"/>
              </a:spcAft>
              <a:defRPr sz="4000" b="1">
                <a:solidFill>
                  <a:schemeClr val="tx2"/>
                </a:solidFill>
                <a:latin typeface="Tahoma" charset="0"/>
              </a:defRPr>
            </a:lvl7pPr>
            <a:lvl8pPr marL="1371600" algn="ctr" rtl="0" fontAlgn="base">
              <a:spcBef>
                <a:spcPct val="0"/>
              </a:spcBef>
              <a:spcAft>
                <a:spcPct val="0"/>
              </a:spcAft>
              <a:defRPr sz="4000" b="1">
                <a:solidFill>
                  <a:schemeClr val="tx2"/>
                </a:solidFill>
                <a:latin typeface="Tahoma" charset="0"/>
              </a:defRPr>
            </a:lvl8pPr>
            <a:lvl9pPr marL="1828800" algn="ctr" rtl="0" fontAlgn="base">
              <a:spcBef>
                <a:spcPct val="0"/>
              </a:spcBef>
              <a:spcAft>
                <a:spcPct val="0"/>
              </a:spcAft>
              <a:defRPr sz="4000" b="1">
                <a:solidFill>
                  <a:schemeClr val="tx2"/>
                </a:solidFill>
                <a:latin typeface="Tahoma" charset="0"/>
              </a:defRPr>
            </a:lvl9pPr>
          </a:lstStyle>
          <a:p>
            <a:r>
              <a:rPr lang="en-US" kern="0" dirty="0">
                <a:solidFill>
                  <a:srgbClr val="0D3692"/>
                </a:solidFill>
              </a:rPr>
              <a:t>Tax Return Transcript</a:t>
            </a:r>
            <a:endParaRPr lang="en-US" kern="0" dirty="0"/>
          </a:p>
        </p:txBody>
      </p:sp>
      <p:pic>
        <p:nvPicPr>
          <p:cNvPr id="3" name="Picture 2" descr="A screenshot of a cell phone&#10;&#10;Description automatically generated">
            <a:extLst>
              <a:ext uri="{FF2B5EF4-FFF2-40B4-BE49-F238E27FC236}">
                <a16:creationId xmlns:a16="http://schemas.microsoft.com/office/drawing/2014/main" id="{78018658-07C9-A744-8A36-0B2CB839F8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5723" y="1010651"/>
            <a:ext cx="6749623" cy="2840005"/>
          </a:xfrm>
          <a:prstGeom prst="rect">
            <a:avLst/>
          </a:prstGeom>
          <a:ln>
            <a:solidFill>
              <a:schemeClr val="tx1"/>
            </a:solidFill>
          </a:ln>
        </p:spPr>
      </p:pic>
      <p:pic>
        <p:nvPicPr>
          <p:cNvPr id="7" name="Picture 6" descr="A screenshot of a cell phone&#10;&#10;Description automatically generated">
            <a:extLst>
              <a:ext uri="{FF2B5EF4-FFF2-40B4-BE49-F238E27FC236}">
                <a16:creationId xmlns:a16="http://schemas.microsoft.com/office/drawing/2014/main" id="{5C40AE73-4D6B-5A4B-BD5B-A445DACD0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6054" y="3153794"/>
            <a:ext cx="6453892" cy="2018254"/>
          </a:xfrm>
          <a:prstGeom prst="rect">
            <a:avLst/>
          </a:prstGeom>
          <a:ln>
            <a:solidFill>
              <a:schemeClr val="tx1"/>
            </a:solidFill>
          </a:ln>
        </p:spPr>
      </p:pic>
      <p:sp>
        <p:nvSpPr>
          <p:cNvPr id="8" name="Bent Arrow 7">
            <a:extLst>
              <a:ext uri="{FF2B5EF4-FFF2-40B4-BE49-F238E27FC236}">
                <a16:creationId xmlns:a16="http://schemas.microsoft.com/office/drawing/2014/main" id="{48097384-264B-7F4A-8750-1784675A8AD3}"/>
              </a:ext>
            </a:extLst>
          </p:cNvPr>
          <p:cNvSpPr/>
          <p:nvPr/>
        </p:nvSpPr>
        <p:spPr bwMode="auto">
          <a:xfrm>
            <a:off x="8097597" y="4700955"/>
            <a:ext cx="800219" cy="825026"/>
          </a:xfrm>
          <a:prstGeom prst="bentArrow">
            <a:avLst>
              <a:gd name="adj1" fmla="val 5597"/>
              <a:gd name="adj2" fmla="val 22015"/>
              <a:gd name="adj3" fmla="val 25000"/>
              <a:gd name="adj4" fmla="val 43750"/>
            </a:avLst>
          </a:prstGeom>
          <a:solidFill>
            <a:srgbClr val="FF0000"/>
          </a:solidFill>
          <a:ln w="9525" cap="flat" cmpd="sng" algn="ctr">
            <a:solidFill>
              <a:schemeClr val="tx1"/>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spAutoFit/>
          </a:bodyPr>
          <a:lstStyle/>
          <a:p>
            <a:pPr algn="ctr" eaLnBrk="0" hangingPunct="0">
              <a:spcBef>
                <a:spcPct val="50000"/>
              </a:spcBef>
            </a:pPr>
            <a:endParaRPr lang="en-US" sz="4000" b="1">
              <a:latin typeface="Tahoma" charset="0"/>
            </a:endParaRPr>
          </a:p>
        </p:txBody>
      </p:sp>
      <p:sp>
        <p:nvSpPr>
          <p:cNvPr id="9" name="TextBox 8">
            <a:extLst>
              <a:ext uri="{FF2B5EF4-FFF2-40B4-BE49-F238E27FC236}">
                <a16:creationId xmlns:a16="http://schemas.microsoft.com/office/drawing/2014/main" id="{E6C58B51-4EFF-6644-8AC0-C6A01B359C38}"/>
              </a:ext>
            </a:extLst>
          </p:cNvPr>
          <p:cNvSpPr txBox="1"/>
          <p:nvPr/>
        </p:nvSpPr>
        <p:spPr>
          <a:xfrm>
            <a:off x="5954792" y="5179737"/>
            <a:ext cx="3176953" cy="338554"/>
          </a:xfrm>
          <a:prstGeom prst="rect">
            <a:avLst/>
          </a:prstGeom>
          <a:solidFill>
            <a:schemeClr val="bg1">
              <a:lumMod val="95000"/>
            </a:schemeClr>
          </a:solidFill>
          <a:ln>
            <a:solidFill>
              <a:srgbClr val="FF0000"/>
            </a:solidFill>
          </a:ln>
        </p:spPr>
        <p:txBody>
          <a:bodyPr wrap="square" rtlCol="0">
            <a:spAutoFit/>
          </a:bodyPr>
          <a:lstStyle/>
          <a:p>
            <a:r>
              <a:rPr lang="en-US" sz="1600" b="1" dirty="0">
                <a:solidFill>
                  <a:srgbClr val="FF0000"/>
                </a:solidFill>
              </a:rPr>
              <a:t>ADJUSTED GROSS INCOME</a:t>
            </a:r>
          </a:p>
        </p:txBody>
      </p:sp>
      <p:sp>
        <p:nvSpPr>
          <p:cNvPr id="10" name="Oval 9">
            <a:extLst>
              <a:ext uri="{FF2B5EF4-FFF2-40B4-BE49-F238E27FC236}">
                <a16:creationId xmlns:a16="http://schemas.microsoft.com/office/drawing/2014/main" id="{19DE639E-ED5C-FA42-B10B-BB8E0DF9DB7B}"/>
              </a:ext>
            </a:extLst>
          </p:cNvPr>
          <p:cNvSpPr/>
          <p:nvPr/>
        </p:nvSpPr>
        <p:spPr bwMode="auto">
          <a:xfrm>
            <a:off x="8681154" y="4700955"/>
            <a:ext cx="1125260" cy="363416"/>
          </a:xfrm>
          <a:prstGeom prst="ellipse">
            <a:avLst/>
          </a:prstGeom>
          <a:noFill/>
          <a:ln w="12700" cap="flat" cmpd="sng" algn="ctr">
            <a:solidFill>
              <a:srgbClr val="FF0000"/>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spAutoFit/>
          </a:bodyPr>
          <a:lstStyle/>
          <a:p>
            <a:pPr algn="ctr" eaLnBrk="0" hangingPunct="0">
              <a:spcBef>
                <a:spcPct val="50000"/>
              </a:spcBef>
            </a:pPr>
            <a:endParaRPr lang="en-US" sz="4000" b="1">
              <a:latin typeface="Tahoma" charset="0"/>
            </a:endParaRPr>
          </a:p>
        </p:txBody>
      </p:sp>
      <p:pic>
        <p:nvPicPr>
          <p:cNvPr id="12" name="Picture 11" descr="A close up of a map&#10;&#10;Description automatically generated">
            <a:extLst>
              <a:ext uri="{FF2B5EF4-FFF2-40B4-BE49-F238E27FC236}">
                <a16:creationId xmlns:a16="http://schemas.microsoft.com/office/drawing/2014/main" id="{93351DE7-F72E-F74F-BC6C-9269ECB001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9754" y="2589912"/>
            <a:ext cx="2928980" cy="3333262"/>
          </a:xfrm>
          <a:prstGeom prst="rect">
            <a:avLst/>
          </a:prstGeom>
          <a:ln>
            <a:solidFill>
              <a:schemeClr val="tx1"/>
            </a:solidFill>
          </a:ln>
        </p:spPr>
      </p:pic>
    </p:spTree>
    <p:extLst>
      <p:ext uri="{BB962C8B-B14F-4D97-AF65-F5344CB8AC3E}">
        <p14:creationId xmlns:p14="http://schemas.microsoft.com/office/powerpoint/2010/main" val="16250642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D0F156C-45DD-6443-8B20-CDC7FFB3DAC3}"/>
              </a:ext>
            </a:extLst>
          </p:cNvPr>
          <p:cNvSpPr txBox="1">
            <a:spLocks/>
          </p:cNvSpPr>
          <p:nvPr/>
        </p:nvSpPr>
        <p:spPr>
          <a:xfrm>
            <a:off x="1524000" y="329617"/>
            <a:ext cx="9144000" cy="1210418"/>
          </a:xfrm>
          <a:prstGeom prst="rect">
            <a:avLst/>
          </a:prstGeom>
        </p:spPr>
        <p:txBody>
          <a:bodyPr/>
          <a:lstStyle>
            <a:lvl1pPr algn="ctr" rtl="0" eaLnBrk="0" fontAlgn="base" hangingPunct="0">
              <a:spcBef>
                <a:spcPct val="0"/>
              </a:spcBef>
              <a:spcAft>
                <a:spcPct val="0"/>
              </a:spcAft>
              <a:defRPr sz="3200" b="1">
                <a:solidFill>
                  <a:srgbClr val="1D3A83"/>
                </a:solidFill>
                <a:latin typeface="+mj-lt"/>
                <a:ea typeface="ＭＳ Ｐゴシック" charset="-128"/>
                <a:cs typeface="+mj-cs"/>
              </a:defRPr>
            </a:lvl1pPr>
            <a:lvl2pPr algn="ctr" rtl="0" eaLnBrk="0" fontAlgn="base" hangingPunct="0">
              <a:spcBef>
                <a:spcPct val="0"/>
              </a:spcBef>
              <a:spcAft>
                <a:spcPct val="0"/>
              </a:spcAft>
              <a:defRPr sz="4000" b="1">
                <a:solidFill>
                  <a:schemeClr val="tx2"/>
                </a:solidFill>
                <a:latin typeface="Tahoma" charset="0"/>
                <a:ea typeface="ＭＳ Ｐゴシック" charset="-128"/>
              </a:defRPr>
            </a:lvl2pPr>
            <a:lvl3pPr algn="ctr" rtl="0" eaLnBrk="0" fontAlgn="base" hangingPunct="0">
              <a:spcBef>
                <a:spcPct val="0"/>
              </a:spcBef>
              <a:spcAft>
                <a:spcPct val="0"/>
              </a:spcAft>
              <a:defRPr sz="4000" b="1">
                <a:solidFill>
                  <a:schemeClr val="tx2"/>
                </a:solidFill>
                <a:latin typeface="Tahoma" charset="0"/>
                <a:ea typeface="ＭＳ Ｐゴシック" charset="-128"/>
              </a:defRPr>
            </a:lvl3pPr>
            <a:lvl4pPr algn="ctr" rtl="0" eaLnBrk="0" fontAlgn="base" hangingPunct="0">
              <a:spcBef>
                <a:spcPct val="0"/>
              </a:spcBef>
              <a:spcAft>
                <a:spcPct val="0"/>
              </a:spcAft>
              <a:defRPr sz="4000" b="1">
                <a:solidFill>
                  <a:schemeClr val="tx2"/>
                </a:solidFill>
                <a:latin typeface="Tahoma" charset="0"/>
                <a:ea typeface="ＭＳ Ｐゴシック" charset="-128"/>
              </a:defRPr>
            </a:lvl4pPr>
            <a:lvl5pPr algn="ctr" rtl="0" eaLnBrk="0" fontAlgn="base" hangingPunct="0">
              <a:spcBef>
                <a:spcPct val="0"/>
              </a:spcBef>
              <a:spcAft>
                <a:spcPct val="0"/>
              </a:spcAft>
              <a:defRPr sz="4000" b="1">
                <a:solidFill>
                  <a:schemeClr val="tx2"/>
                </a:solidFill>
                <a:latin typeface="Tahoma" charset="0"/>
                <a:ea typeface="ＭＳ Ｐゴシック" charset="-128"/>
              </a:defRPr>
            </a:lvl5pPr>
            <a:lvl6pPr marL="457200" algn="ctr" rtl="0" fontAlgn="base">
              <a:spcBef>
                <a:spcPct val="0"/>
              </a:spcBef>
              <a:spcAft>
                <a:spcPct val="0"/>
              </a:spcAft>
              <a:defRPr sz="4000" b="1">
                <a:solidFill>
                  <a:schemeClr val="tx2"/>
                </a:solidFill>
                <a:latin typeface="Tahoma" charset="0"/>
              </a:defRPr>
            </a:lvl6pPr>
            <a:lvl7pPr marL="914400" algn="ctr" rtl="0" fontAlgn="base">
              <a:spcBef>
                <a:spcPct val="0"/>
              </a:spcBef>
              <a:spcAft>
                <a:spcPct val="0"/>
              </a:spcAft>
              <a:defRPr sz="4000" b="1">
                <a:solidFill>
                  <a:schemeClr val="tx2"/>
                </a:solidFill>
                <a:latin typeface="Tahoma" charset="0"/>
              </a:defRPr>
            </a:lvl7pPr>
            <a:lvl8pPr marL="1371600" algn="ctr" rtl="0" fontAlgn="base">
              <a:spcBef>
                <a:spcPct val="0"/>
              </a:spcBef>
              <a:spcAft>
                <a:spcPct val="0"/>
              </a:spcAft>
              <a:defRPr sz="4000" b="1">
                <a:solidFill>
                  <a:schemeClr val="tx2"/>
                </a:solidFill>
                <a:latin typeface="Tahoma" charset="0"/>
              </a:defRPr>
            </a:lvl8pPr>
            <a:lvl9pPr marL="1828800" algn="ctr" rtl="0" fontAlgn="base">
              <a:spcBef>
                <a:spcPct val="0"/>
              </a:spcBef>
              <a:spcAft>
                <a:spcPct val="0"/>
              </a:spcAft>
              <a:defRPr sz="4000" b="1">
                <a:solidFill>
                  <a:schemeClr val="tx2"/>
                </a:solidFill>
                <a:latin typeface="Tahoma" charset="0"/>
              </a:defRPr>
            </a:lvl9pPr>
          </a:lstStyle>
          <a:p>
            <a:r>
              <a:rPr lang="en-US" kern="0" dirty="0">
                <a:solidFill>
                  <a:srgbClr val="0D3692"/>
                </a:solidFill>
              </a:rPr>
              <a:t>Helping Applicants Obtain</a:t>
            </a:r>
            <a:br>
              <a:rPr lang="en-US" kern="0" dirty="0">
                <a:solidFill>
                  <a:srgbClr val="0D3692"/>
                </a:solidFill>
              </a:rPr>
            </a:br>
            <a:r>
              <a:rPr lang="en-US" kern="0" dirty="0">
                <a:solidFill>
                  <a:srgbClr val="0D3692"/>
                </a:solidFill>
              </a:rPr>
              <a:t>their Tax Return Transcript</a:t>
            </a:r>
            <a:endParaRPr lang="en-US" kern="0" dirty="0"/>
          </a:p>
        </p:txBody>
      </p:sp>
      <p:sp>
        <p:nvSpPr>
          <p:cNvPr id="2" name="TextBox 1">
            <a:extLst>
              <a:ext uri="{FF2B5EF4-FFF2-40B4-BE49-F238E27FC236}">
                <a16:creationId xmlns:a16="http://schemas.microsoft.com/office/drawing/2014/main" id="{733B99EB-484F-3044-8786-D274FB03621E}"/>
              </a:ext>
            </a:extLst>
          </p:cNvPr>
          <p:cNvSpPr txBox="1"/>
          <p:nvPr/>
        </p:nvSpPr>
        <p:spPr>
          <a:xfrm>
            <a:off x="2051539" y="1447800"/>
            <a:ext cx="8088923" cy="4832092"/>
          </a:xfrm>
          <a:prstGeom prst="rect">
            <a:avLst/>
          </a:prstGeom>
          <a:noFill/>
        </p:spPr>
        <p:txBody>
          <a:bodyPr wrap="square" rtlCol="0">
            <a:spAutoFit/>
          </a:bodyPr>
          <a:lstStyle/>
          <a:p>
            <a:pPr marL="285750" indent="-285750">
              <a:buFont typeface="Arial" panose="020B0604020202020204" pitchFamily="34" charset="0"/>
              <a:buChar char="•"/>
            </a:pPr>
            <a:r>
              <a:rPr lang="en-US" sz="2200" b="1" dirty="0"/>
              <a:t>Order Online Immediate Delivery: </a:t>
            </a:r>
            <a:r>
              <a:rPr lang="en-US" sz="2200" dirty="0"/>
              <a:t>requires registration and precise data entry, which can be quirky. But immediate delivery.</a:t>
            </a:r>
          </a:p>
          <a:p>
            <a:pPr algn="l"/>
            <a:endParaRPr lang="en-US" sz="2200" dirty="0"/>
          </a:p>
          <a:p>
            <a:pPr marL="285750" indent="-285750">
              <a:buFont typeface="Arial" panose="020B0604020202020204" pitchFamily="34" charset="0"/>
              <a:buChar char="•"/>
            </a:pPr>
            <a:r>
              <a:rPr lang="en-US" sz="2200" b="1" dirty="0"/>
              <a:t>Order Online for Mail Delivery: </a:t>
            </a:r>
            <a:r>
              <a:rPr lang="en-US" sz="2200" dirty="0"/>
              <a:t>requires SS, DOB, and exact mailing address from latest return. Can be quirky with the address. Takes 5-10 business days to deliver.</a:t>
            </a:r>
          </a:p>
          <a:p>
            <a:pPr algn="l"/>
            <a:endParaRPr lang="en-US" sz="2200" dirty="0"/>
          </a:p>
          <a:p>
            <a:pPr marL="285750" indent="-285750">
              <a:buFont typeface="Arial" panose="020B0604020202020204" pitchFamily="34" charset="0"/>
              <a:buChar char="•"/>
            </a:pPr>
            <a:r>
              <a:rPr lang="en-US" sz="2200" b="1" dirty="0"/>
              <a:t>Order by Mail using Form 4506-T</a:t>
            </a:r>
            <a:r>
              <a:rPr lang="en-US" sz="2200" dirty="0"/>
              <a:t>; probably easiest for most clients, but requires a mailing (postage). Also takes 5-10 business days.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b="1" dirty="0"/>
              <a:t>Order by Phone by Calling 800-908-9946</a:t>
            </a:r>
            <a:r>
              <a:rPr lang="en-US" sz="2200" dirty="0"/>
              <a:t>; also takes 5-10 business days</a:t>
            </a:r>
            <a:endParaRPr lang="en-US" sz="2200" b="1" dirty="0"/>
          </a:p>
        </p:txBody>
      </p:sp>
    </p:spTree>
    <p:extLst>
      <p:ext uri="{BB962C8B-B14F-4D97-AF65-F5344CB8AC3E}">
        <p14:creationId xmlns:p14="http://schemas.microsoft.com/office/powerpoint/2010/main" val="9918392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D0F156C-45DD-6443-8B20-CDC7FFB3DAC3}"/>
              </a:ext>
            </a:extLst>
          </p:cNvPr>
          <p:cNvSpPr txBox="1">
            <a:spLocks/>
          </p:cNvSpPr>
          <p:nvPr/>
        </p:nvSpPr>
        <p:spPr>
          <a:xfrm>
            <a:off x="1524000" y="200663"/>
            <a:ext cx="9144000" cy="1210418"/>
          </a:xfrm>
          <a:prstGeom prst="rect">
            <a:avLst/>
          </a:prstGeom>
        </p:spPr>
        <p:txBody>
          <a:bodyPr/>
          <a:lstStyle>
            <a:lvl1pPr algn="ctr" rtl="0" eaLnBrk="0" fontAlgn="base" hangingPunct="0">
              <a:spcBef>
                <a:spcPct val="0"/>
              </a:spcBef>
              <a:spcAft>
                <a:spcPct val="0"/>
              </a:spcAft>
              <a:defRPr sz="3200" b="1">
                <a:solidFill>
                  <a:srgbClr val="1D3A83"/>
                </a:solidFill>
                <a:latin typeface="+mj-lt"/>
                <a:ea typeface="ＭＳ Ｐゴシック" charset="-128"/>
                <a:cs typeface="+mj-cs"/>
              </a:defRPr>
            </a:lvl1pPr>
            <a:lvl2pPr algn="ctr" rtl="0" eaLnBrk="0" fontAlgn="base" hangingPunct="0">
              <a:spcBef>
                <a:spcPct val="0"/>
              </a:spcBef>
              <a:spcAft>
                <a:spcPct val="0"/>
              </a:spcAft>
              <a:defRPr sz="4000" b="1">
                <a:solidFill>
                  <a:schemeClr val="tx2"/>
                </a:solidFill>
                <a:latin typeface="Tahoma" charset="0"/>
                <a:ea typeface="ＭＳ Ｐゴシック" charset="-128"/>
              </a:defRPr>
            </a:lvl2pPr>
            <a:lvl3pPr algn="ctr" rtl="0" eaLnBrk="0" fontAlgn="base" hangingPunct="0">
              <a:spcBef>
                <a:spcPct val="0"/>
              </a:spcBef>
              <a:spcAft>
                <a:spcPct val="0"/>
              </a:spcAft>
              <a:defRPr sz="4000" b="1">
                <a:solidFill>
                  <a:schemeClr val="tx2"/>
                </a:solidFill>
                <a:latin typeface="Tahoma" charset="0"/>
                <a:ea typeface="ＭＳ Ｐゴシック" charset="-128"/>
              </a:defRPr>
            </a:lvl3pPr>
            <a:lvl4pPr algn="ctr" rtl="0" eaLnBrk="0" fontAlgn="base" hangingPunct="0">
              <a:spcBef>
                <a:spcPct val="0"/>
              </a:spcBef>
              <a:spcAft>
                <a:spcPct val="0"/>
              </a:spcAft>
              <a:defRPr sz="4000" b="1">
                <a:solidFill>
                  <a:schemeClr val="tx2"/>
                </a:solidFill>
                <a:latin typeface="Tahoma" charset="0"/>
                <a:ea typeface="ＭＳ Ｐゴシック" charset="-128"/>
              </a:defRPr>
            </a:lvl4pPr>
            <a:lvl5pPr algn="ctr" rtl="0" eaLnBrk="0" fontAlgn="base" hangingPunct="0">
              <a:spcBef>
                <a:spcPct val="0"/>
              </a:spcBef>
              <a:spcAft>
                <a:spcPct val="0"/>
              </a:spcAft>
              <a:defRPr sz="4000" b="1">
                <a:solidFill>
                  <a:schemeClr val="tx2"/>
                </a:solidFill>
                <a:latin typeface="Tahoma" charset="0"/>
                <a:ea typeface="ＭＳ Ｐゴシック" charset="-128"/>
              </a:defRPr>
            </a:lvl5pPr>
            <a:lvl6pPr marL="457200" algn="ctr" rtl="0" fontAlgn="base">
              <a:spcBef>
                <a:spcPct val="0"/>
              </a:spcBef>
              <a:spcAft>
                <a:spcPct val="0"/>
              </a:spcAft>
              <a:defRPr sz="4000" b="1">
                <a:solidFill>
                  <a:schemeClr val="tx2"/>
                </a:solidFill>
                <a:latin typeface="Tahoma" charset="0"/>
              </a:defRPr>
            </a:lvl6pPr>
            <a:lvl7pPr marL="914400" algn="ctr" rtl="0" fontAlgn="base">
              <a:spcBef>
                <a:spcPct val="0"/>
              </a:spcBef>
              <a:spcAft>
                <a:spcPct val="0"/>
              </a:spcAft>
              <a:defRPr sz="4000" b="1">
                <a:solidFill>
                  <a:schemeClr val="tx2"/>
                </a:solidFill>
                <a:latin typeface="Tahoma" charset="0"/>
              </a:defRPr>
            </a:lvl7pPr>
            <a:lvl8pPr marL="1371600" algn="ctr" rtl="0" fontAlgn="base">
              <a:spcBef>
                <a:spcPct val="0"/>
              </a:spcBef>
              <a:spcAft>
                <a:spcPct val="0"/>
              </a:spcAft>
              <a:defRPr sz="4000" b="1">
                <a:solidFill>
                  <a:schemeClr val="tx2"/>
                </a:solidFill>
                <a:latin typeface="Tahoma" charset="0"/>
              </a:defRPr>
            </a:lvl8pPr>
            <a:lvl9pPr marL="1828800" algn="ctr" rtl="0" fontAlgn="base">
              <a:spcBef>
                <a:spcPct val="0"/>
              </a:spcBef>
              <a:spcAft>
                <a:spcPct val="0"/>
              </a:spcAft>
              <a:defRPr sz="4000" b="1">
                <a:solidFill>
                  <a:schemeClr val="tx2"/>
                </a:solidFill>
                <a:latin typeface="Tahoma" charset="0"/>
              </a:defRPr>
            </a:lvl9pPr>
          </a:lstStyle>
          <a:p>
            <a:r>
              <a:rPr lang="en-US" kern="0" dirty="0">
                <a:solidFill>
                  <a:srgbClr val="0D3692"/>
                </a:solidFill>
              </a:rPr>
              <a:t>IRS Form 4506T-EZ</a:t>
            </a:r>
            <a:endParaRPr lang="en-US" kern="0" dirty="0"/>
          </a:p>
        </p:txBody>
      </p:sp>
      <p:pic>
        <p:nvPicPr>
          <p:cNvPr id="4" name="Picture 3" descr="Graphical user interface, text, application, email&#10;&#10;Description automatically generated">
            <a:extLst>
              <a:ext uri="{FF2B5EF4-FFF2-40B4-BE49-F238E27FC236}">
                <a16:creationId xmlns:a16="http://schemas.microsoft.com/office/drawing/2014/main" id="{9E249D4B-D7D9-C94B-BD9D-8CCCFA084B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0" y="818572"/>
            <a:ext cx="6858000" cy="4593742"/>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05FBD803-5EFB-D644-AB99-E2554DBFAE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4921471"/>
            <a:ext cx="5746826" cy="1735867"/>
          </a:xfrm>
          <a:prstGeom prst="rect">
            <a:avLst/>
          </a:prstGeom>
          <a:ln>
            <a:solidFill>
              <a:schemeClr val="tx1"/>
            </a:solidFill>
          </a:ln>
        </p:spPr>
      </p:pic>
    </p:spTree>
    <p:extLst>
      <p:ext uri="{BB962C8B-B14F-4D97-AF65-F5344CB8AC3E}">
        <p14:creationId xmlns:p14="http://schemas.microsoft.com/office/powerpoint/2010/main" val="370335159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91440"/>
            <a:ext cx="9144000" cy="1210418"/>
          </a:xfrm>
        </p:spPr>
        <p:txBody>
          <a:bodyPr/>
          <a:lstStyle/>
          <a:p>
            <a:r>
              <a:rPr lang="en-US" dirty="0">
                <a:solidFill>
                  <a:srgbClr val="0D3692"/>
                </a:solidFill>
              </a:rPr>
              <a:t>Exceptions to Transcripts</a:t>
            </a:r>
            <a:endParaRPr lang="en-US" dirty="0"/>
          </a:p>
        </p:txBody>
      </p:sp>
      <p:sp>
        <p:nvSpPr>
          <p:cNvPr id="16" name="Rectangle 15">
            <a:extLst>
              <a:ext uri="{FF2B5EF4-FFF2-40B4-BE49-F238E27FC236}">
                <a16:creationId xmlns:a16="http://schemas.microsoft.com/office/drawing/2014/main" id="{02B057BC-4C22-594E-B51B-52D4339F80E9}"/>
              </a:ext>
            </a:extLst>
          </p:cNvPr>
          <p:cNvSpPr/>
          <p:nvPr/>
        </p:nvSpPr>
        <p:spPr>
          <a:xfrm>
            <a:off x="2261760" y="1147134"/>
            <a:ext cx="7421594" cy="1938992"/>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0000"/>
                </a:solidFill>
              </a:rPr>
              <a:t>Only those who did not file a tax return for most recent period are exempt from submitting Tax Returns/Transcripts. </a:t>
            </a:r>
          </a:p>
          <a:p>
            <a:pPr marL="800100" lvl="1" indent="-342900">
              <a:buFont typeface="Arial" panose="020B0604020202020204" pitchFamily="34" charset="0"/>
              <a:buChar char="•"/>
            </a:pPr>
            <a:r>
              <a:rPr lang="en-US" sz="2000" dirty="0">
                <a:solidFill>
                  <a:srgbClr val="000000"/>
                </a:solidFill>
              </a:rPr>
              <a:t>Unemployed &amp; received unemployment benefits: Submit form </a:t>
            </a:r>
            <a:r>
              <a:rPr lang="en-US" sz="2000" b="1" dirty="0">
                <a:solidFill>
                  <a:srgbClr val="000000"/>
                </a:solidFill>
                <a:highlight>
                  <a:srgbClr val="FFFF00"/>
                </a:highlight>
              </a:rPr>
              <a:t>1099-G; INCLUDE ALL PAYMENTS</a:t>
            </a:r>
          </a:p>
          <a:p>
            <a:pPr marL="800100" lvl="1" indent="-342900">
              <a:buFont typeface="Arial" panose="020B0604020202020204" pitchFamily="34" charset="0"/>
              <a:buChar char="•"/>
            </a:pPr>
            <a:endParaRPr lang="en-US" sz="2000" b="1" dirty="0">
              <a:solidFill>
                <a:srgbClr val="000000"/>
              </a:solidFill>
            </a:endParaRPr>
          </a:p>
          <a:p>
            <a:pPr lvl="1" algn="l"/>
            <a:endParaRPr lang="en-US" sz="2000" b="1" dirty="0">
              <a:solidFill>
                <a:srgbClr val="000000"/>
              </a:solidFill>
            </a:endParaRPr>
          </a:p>
        </p:txBody>
      </p:sp>
      <p:pic>
        <p:nvPicPr>
          <p:cNvPr id="19" name="Picture 18" descr="A screenshot of a cell phone&#10;&#10;Description automatically generated">
            <a:extLst>
              <a:ext uri="{FF2B5EF4-FFF2-40B4-BE49-F238E27FC236}">
                <a16:creationId xmlns:a16="http://schemas.microsoft.com/office/drawing/2014/main" id="{E8B3BA08-A95B-5D47-9122-CEBCE4CEA4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6513" y="2696977"/>
            <a:ext cx="6486544" cy="3630160"/>
          </a:xfrm>
          <a:prstGeom prst="rect">
            <a:avLst/>
          </a:prstGeom>
        </p:spPr>
      </p:pic>
      <p:sp>
        <p:nvSpPr>
          <p:cNvPr id="2" name="Oval 1">
            <a:extLst>
              <a:ext uri="{FF2B5EF4-FFF2-40B4-BE49-F238E27FC236}">
                <a16:creationId xmlns:a16="http://schemas.microsoft.com/office/drawing/2014/main" id="{97E1B3CE-A6C8-A74C-B79A-883757663418}"/>
              </a:ext>
            </a:extLst>
          </p:cNvPr>
          <p:cNvSpPr/>
          <p:nvPr/>
        </p:nvSpPr>
        <p:spPr bwMode="auto">
          <a:xfrm>
            <a:off x="7578077" y="4217652"/>
            <a:ext cx="1125260" cy="588810"/>
          </a:xfrm>
          <a:prstGeom prst="ellipse">
            <a:avLst/>
          </a:prstGeom>
          <a:noFill/>
          <a:ln w="28575" cap="flat" cmpd="sng" algn="ctr">
            <a:solidFill>
              <a:srgbClr val="FF0000"/>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spAutoFit/>
          </a:bodyPr>
          <a:lstStyle/>
          <a:p>
            <a:pPr algn="ctr" eaLnBrk="0" hangingPunct="0">
              <a:spcBef>
                <a:spcPct val="50000"/>
              </a:spcBef>
            </a:pPr>
            <a:endParaRPr lang="en-US" sz="4000" b="1">
              <a:latin typeface="Tahoma" charset="0"/>
            </a:endParaRPr>
          </a:p>
        </p:txBody>
      </p:sp>
      <p:sp>
        <p:nvSpPr>
          <p:cNvPr id="3" name="Oval 2">
            <a:extLst>
              <a:ext uri="{FF2B5EF4-FFF2-40B4-BE49-F238E27FC236}">
                <a16:creationId xmlns:a16="http://schemas.microsoft.com/office/drawing/2014/main" id="{2A49ACAF-DA97-3746-96AE-BA02A7A16937}"/>
              </a:ext>
            </a:extLst>
          </p:cNvPr>
          <p:cNvSpPr/>
          <p:nvPr/>
        </p:nvSpPr>
        <p:spPr bwMode="auto">
          <a:xfrm>
            <a:off x="6476108" y="4208585"/>
            <a:ext cx="1125260" cy="1383323"/>
          </a:xfrm>
          <a:prstGeom prst="ellipse">
            <a:avLst/>
          </a:prstGeom>
          <a:noFill/>
          <a:ln w="28575" cap="flat" cmpd="sng" algn="ctr">
            <a:solidFill>
              <a:srgbClr val="FF0000"/>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spAutoFit/>
          </a:bodyPr>
          <a:lstStyle/>
          <a:p>
            <a:pPr algn="ctr" eaLnBrk="0" hangingPunct="0">
              <a:spcBef>
                <a:spcPct val="50000"/>
              </a:spcBef>
            </a:pPr>
            <a:endParaRPr lang="en-US" sz="4000" b="1">
              <a:latin typeface="Tahoma" charset="0"/>
            </a:endParaRPr>
          </a:p>
        </p:txBody>
      </p:sp>
      <p:sp>
        <p:nvSpPr>
          <p:cNvPr id="7" name="Oval 6">
            <a:extLst>
              <a:ext uri="{FF2B5EF4-FFF2-40B4-BE49-F238E27FC236}">
                <a16:creationId xmlns:a16="http://schemas.microsoft.com/office/drawing/2014/main" id="{8F97C638-AB62-0246-903B-9C1264E83936}"/>
              </a:ext>
            </a:extLst>
          </p:cNvPr>
          <p:cNvSpPr/>
          <p:nvPr/>
        </p:nvSpPr>
        <p:spPr bwMode="auto">
          <a:xfrm>
            <a:off x="6506462" y="3259016"/>
            <a:ext cx="1125260" cy="808892"/>
          </a:xfrm>
          <a:prstGeom prst="ellipse">
            <a:avLst/>
          </a:prstGeom>
          <a:noFill/>
          <a:ln w="28575" cap="flat" cmpd="sng" algn="ctr">
            <a:solidFill>
              <a:srgbClr val="FF0000"/>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spAutoFit/>
          </a:bodyPr>
          <a:lstStyle/>
          <a:p>
            <a:pPr algn="ctr" eaLnBrk="0" hangingPunct="0">
              <a:spcBef>
                <a:spcPct val="50000"/>
              </a:spcBef>
            </a:pPr>
            <a:endParaRPr lang="en-US" sz="4000" b="1">
              <a:latin typeface="Tahoma" charset="0"/>
            </a:endParaRPr>
          </a:p>
        </p:txBody>
      </p:sp>
    </p:spTree>
    <p:extLst>
      <p:ext uri="{BB962C8B-B14F-4D97-AF65-F5344CB8AC3E}">
        <p14:creationId xmlns:p14="http://schemas.microsoft.com/office/powerpoint/2010/main" val="4210731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91440"/>
            <a:ext cx="9144000" cy="1210418"/>
          </a:xfrm>
        </p:spPr>
        <p:txBody>
          <a:bodyPr/>
          <a:lstStyle/>
          <a:p>
            <a:r>
              <a:rPr lang="en-US" dirty="0">
                <a:solidFill>
                  <a:srgbClr val="0D3692"/>
                </a:solidFill>
              </a:rPr>
              <a:t>Exceptions to Transcripts</a:t>
            </a:r>
            <a:endParaRPr lang="en-US" dirty="0"/>
          </a:p>
        </p:txBody>
      </p:sp>
      <p:sp>
        <p:nvSpPr>
          <p:cNvPr id="16" name="Rectangle 15">
            <a:extLst>
              <a:ext uri="{FF2B5EF4-FFF2-40B4-BE49-F238E27FC236}">
                <a16:creationId xmlns:a16="http://schemas.microsoft.com/office/drawing/2014/main" id="{02B057BC-4C22-594E-B51B-52D4339F80E9}"/>
              </a:ext>
            </a:extLst>
          </p:cNvPr>
          <p:cNvSpPr/>
          <p:nvPr/>
        </p:nvSpPr>
        <p:spPr>
          <a:xfrm>
            <a:off x="2261760" y="1147135"/>
            <a:ext cx="7421594" cy="1015663"/>
          </a:xfrm>
          <a:prstGeom prst="rect">
            <a:avLst/>
          </a:prstGeom>
        </p:spPr>
        <p:txBody>
          <a:bodyPr wrap="square">
            <a:spAutoFit/>
          </a:bodyPr>
          <a:lstStyle/>
          <a:p>
            <a:pPr marL="800100" lvl="1" indent="-342900">
              <a:buFont typeface="Arial" panose="020B0604020202020204" pitchFamily="34" charset="0"/>
              <a:buChar char="•"/>
            </a:pPr>
            <a:r>
              <a:rPr lang="en-US" sz="2000" dirty="0">
                <a:solidFill>
                  <a:srgbClr val="000000"/>
                </a:solidFill>
              </a:rPr>
              <a:t>If working or employed during last period:  Submit </a:t>
            </a:r>
            <a:r>
              <a:rPr lang="en-US" sz="2000" b="1" dirty="0">
                <a:solidFill>
                  <a:srgbClr val="000000"/>
                </a:solidFill>
                <a:highlight>
                  <a:srgbClr val="FFFF00"/>
                </a:highlight>
              </a:rPr>
              <a:t>recent W2 </a:t>
            </a:r>
            <a:r>
              <a:rPr lang="en-US" sz="2000" dirty="0">
                <a:solidFill>
                  <a:srgbClr val="000000"/>
                </a:solidFill>
              </a:rPr>
              <a:t>or Social Security Statement earnings record</a:t>
            </a:r>
          </a:p>
          <a:p>
            <a:pPr marL="800100" lvl="1" indent="-342900">
              <a:buFont typeface="Arial" panose="020B0604020202020204" pitchFamily="34" charset="0"/>
              <a:buChar char="•"/>
            </a:pPr>
            <a:endParaRPr lang="en-US" sz="2000" dirty="0">
              <a:solidFill>
                <a:srgbClr val="000000"/>
              </a:solidFill>
            </a:endParaRPr>
          </a:p>
        </p:txBody>
      </p:sp>
      <p:pic>
        <p:nvPicPr>
          <p:cNvPr id="5" name="Picture 4" descr="A screenshot of a cell phone&#10;&#10;Description automatically generated">
            <a:extLst>
              <a:ext uri="{FF2B5EF4-FFF2-40B4-BE49-F238E27FC236}">
                <a16:creationId xmlns:a16="http://schemas.microsoft.com/office/drawing/2014/main" id="{27726514-C3F9-274D-825A-01CF39A84C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4086" y="1756655"/>
            <a:ext cx="6719269" cy="4342315"/>
          </a:xfrm>
          <a:prstGeom prst="rect">
            <a:avLst/>
          </a:prstGeom>
        </p:spPr>
      </p:pic>
      <p:sp>
        <p:nvSpPr>
          <p:cNvPr id="2" name="Oval 1">
            <a:extLst>
              <a:ext uri="{FF2B5EF4-FFF2-40B4-BE49-F238E27FC236}">
                <a16:creationId xmlns:a16="http://schemas.microsoft.com/office/drawing/2014/main" id="{B1AA7672-2117-DE41-BC4D-A65E8E03A710}"/>
              </a:ext>
            </a:extLst>
          </p:cNvPr>
          <p:cNvSpPr/>
          <p:nvPr/>
        </p:nvSpPr>
        <p:spPr bwMode="auto">
          <a:xfrm>
            <a:off x="6869878" y="2168770"/>
            <a:ext cx="1125260" cy="492369"/>
          </a:xfrm>
          <a:prstGeom prst="ellipse">
            <a:avLst/>
          </a:prstGeom>
          <a:noFill/>
          <a:ln w="28575" cap="flat" cmpd="sng" algn="ctr">
            <a:solidFill>
              <a:srgbClr val="FF0000"/>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spAutoFit/>
          </a:bodyPr>
          <a:lstStyle/>
          <a:p>
            <a:pPr algn="ctr" eaLnBrk="0" hangingPunct="0">
              <a:spcBef>
                <a:spcPct val="50000"/>
              </a:spcBef>
            </a:pPr>
            <a:endParaRPr lang="en-US" sz="4000" b="1">
              <a:latin typeface="Tahoma" charset="0"/>
            </a:endParaRPr>
          </a:p>
        </p:txBody>
      </p:sp>
    </p:spTree>
    <p:extLst>
      <p:ext uri="{BB962C8B-B14F-4D97-AF65-F5344CB8AC3E}">
        <p14:creationId xmlns:p14="http://schemas.microsoft.com/office/powerpoint/2010/main" val="3100128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91440"/>
            <a:ext cx="9144000" cy="1210418"/>
          </a:xfrm>
        </p:spPr>
        <p:txBody>
          <a:bodyPr/>
          <a:lstStyle/>
          <a:p>
            <a:r>
              <a:rPr lang="en-US" dirty="0">
                <a:solidFill>
                  <a:srgbClr val="0D3692"/>
                </a:solidFill>
              </a:rPr>
              <a:t>Exceptions to Transcripts</a:t>
            </a:r>
            <a:endParaRPr lang="en-US" dirty="0"/>
          </a:p>
        </p:txBody>
      </p:sp>
      <p:sp>
        <p:nvSpPr>
          <p:cNvPr id="16" name="Rectangle 15">
            <a:extLst>
              <a:ext uri="{FF2B5EF4-FFF2-40B4-BE49-F238E27FC236}">
                <a16:creationId xmlns:a16="http://schemas.microsoft.com/office/drawing/2014/main" id="{02B057BC-4C22-594E-B51B-52D4339F80E9}"/>
              </a:ext>
            </a:extLst>
          </p:cNvPr>
          <p:cNvSpPr/>
          <p:nvPr/>
        </p:nvSpPr>
        <p:spPr>
          <a:xfrm>
            <a:off x="1723292" y="1147135"/>
            <a:ext cx="7960062" cy="1015663"/>
          </a:xfrm>
          <a:prstGeom prst="rect">
            <a:avLst/>
          </a:prstGeom>
        </p:spPr>
        <p:txBody>
          <a:bodyPr wrap="square">
            <a:spAutoFit/>
          </a:bodyPr>
          <a:lstStyle/>
          <a:p>
            <a:pPr marL="800100" lvl="1" indent="-342900">
              <a:buFont typeface="Arial" panose="020B0604020202020204" pitchFamily="34" charset="0"/>
              <a:buChar char="•"/>
            </a:pPr>
            <a:r>
              <a:rPr lang="en-US" sz="2000" dirty="0">
                <a:solidFill>
                  <a:srgbClr val="000000"/>
                </a:solidFill>
              </a:rPr>
              <a:t>If working or employed during last period:  Submit recent W2 or </a:t>
            </a:r>
            <a:r>
              <a:rPr lang="en-US" sz="2000" b="1" dirty="0">
                <a:solidFill>
                  <a:srgbClr val="000000"/>
                </a:solidFill>
                <a:highlight>
                  <a:srgbClr val="FFFF00"/>
                </a:highlight>
              </a:rPr>
              <a:t>Social Security Statement earnings record</a:t>
            </a:r>
          </a:p>
          <a:p>
            <a:pPr marL="800100" lvl="1" indent="-342900">
              <a:buFont typeface="Arial" panose="020B0604020202020204" pitchFamily="34" charset="0"/>
              <a:buChar char="•"/>
            </a:pPr>
            <a:endParaRPr lang="en-US" sz="2000" dirty="0">
              <a:solidFill>
                <a:srgbClr val="000000"/>
              </a:solidFill>
            </a:endParaRPr>
          </a:p>
        </p:txBody>
      </p:sp>
      <p:pic>
        <p:nvPicPr>
          <p:cNvPr id="3" name="Picture 2" descr="A screenshot of a cell phone&#10;&#10;Description automatically generated">
            <a:extLst>
              <a:ext uri="{FF2B5EF4-FFF2-40B4-BE49-F238E27FC236}">
                <a16:creationId xmlns:a16="http://schemas.microsoft.com/office/drawing/2014/main" id="{73B11CA6-5037-E248-B00F-7CFE5112A5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4208" y="2637482"/>
            <a:ext cx="5116880" cy="2246769"/>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636176F8-31D6-6443-B5C2-DCAD17BEA3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9" y="2007244"/>
            <a:ext cx="3231485" cy="3789248"/>
          </a:xfrm>
          <a:prstGeom prst="rect">
            <a:avLst/>
          </a:prstGeom>
        </p:spPr>
      </p:pic>
      <p:sp>
        <p:nvSpPr>
          <p:cNvPr id="2" name="Oval 1">
            <a:extLst>
              <a:ext uri="{FF2B5EF4-FFF2-40B4-BE49-F238E27FC236}">
                <a16:creationId xmlns:a16="http://schemas.microsoft.com/office/drawing/2014/main" id="{E68001BA-593F-9D4E-89BB-B1EF0E649197}"/>
              </a:ext>
            </a:extLst>
          </p:cNvPr>
          <p:cNvSpPr/>
          <p:nvPr/>
        </p:nvSpPr>
        <p:spPr bwMode="auto">
          <a:xfrm>
            <a:off x="6586481" y="5298832"/>
            <a:ext cx="1125260" cy="217657"/>
          </a:xfrm>
          <a:prstGeom prst="ellipse">
            <a:avLst/>
          </a:prstGeom>
          <a:noFill/>
          <a:ln w="9525" cap="flat" cmpd="sng" algn="ctr">
            <a:solidFill>
              <a:srgbClr val="FF0000"/>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spAutoFit/>
          </a:bodyPr>
          <a:lstStyle/>
          <a:p>
            <a:pPr algn="ctr" eaLnBrk="0" hangingPunct="0">
              <a:spcBef>
                <a:spcPct val="50000"/>
              </a:spcBef>
            </a:pPr>
            <a:endParaRPr lang="en-US" sz="4000" b="1">
              <a:latin typeface="Tahoma" charset="0"/>
            </a:endParaRPr>
          </a:p>
        </p:txBody>
      </p:sp>
    </p:spTree>
    <p:extLst>
      <p:ext uri="{BB962C8B-B14F-4D97-AF65-F5344CB8AC3E}">
        <p14:creationId xmlns:p14="http://schemas.microsoft.com/office/powerpoint/2010/main" val="389285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FB494AE3-4B3B-1E42-B360-270973FACD49}"/>
              </a:ext>
            </a:extLst>
          </p:cNvPr>
          <p:cNvSpPr>
            <a:spLocks noChangeArrowheads="1"/>
          </p:cNvSpPr>
          <p:nvPr/>
        </p:nvSpPr>
        <p:spPr bwMode="auto">
          <a:xfrm>
            <a:off x="990600" y="1143000"/>
            <a:ext cx="10820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600">
                <a:solidFill>
                  <a:srgbClr val="000000"/>
                </a:solidFill>
                <a:latin typeface="Helvetica Light" panose="020B0403020202020204" pitchFamily="34" charset="0"/>
                <a:ea typeface="MS PGothic" panose="020B0600070205080204" pitchFamily="34" charset="-128"/>
                <a:sym typeface="Helvetica Light" panose="020B0403020202020204" pitchFamily="34" charset="0"/>
              </a:defRPr>
            </a:lvl1pPr>
            <a:lvl2pPr marL="742950" indent="-285750">
              <a:defRPr sz="3600">
                <a:solidFill>
                  <a:srgbClr val="000000"/>
                </a:solidFill>
                <a:latin typeface="Helvetica Light" panose="020B0403020202020204" pitchFamily="34" charset="0"/>
                <a:ea typeface="MS PGothic" panose="020B0600070205080204" pitchFamily="34" charset="-128"/>
                <a:sym typeface="Helvetica Light" panose="020B0403020202020204" pitchFamily="34" charset="0"/>
              </a:defRPr>
            </a:lvl2pPr>
            <a:lvl3pPr>
              <a:defRPr sz="3600">
                <a:solidFill>
                  <a:srgbClr val="000000"/>
                </a:solidFill>
                <a:latin typeface="Helvetica Light" panose="020B0403020202020204" pitchFamily="34" charset="0"/>
                <a:ea typeface="MS PGothic" panose="020B0600070205080204" pitchFamily="34" charset="-128"/>
                <a:sym typeface="Helvetica Light" panose="020B0403020202020204" pitchFamily="34" charset="0"/>
              </a:defRPr>
            </a:lvl3pPr>
            <a:lvl4pPr>
              <a:defRPr sz="3600">
                <a:solidFill>
                  <a:srgbClr val="000000"/>
                </a:solidFill>
                <a:latin typeface="Helvetica Light" panose="020B0403020202020204" pitchFamily="34" charset="0"/>
                <a:ea typeface="MS PGothic" panose="020B0600070205080204" pitchFamily="34" charset="-128"/>
                <a:sym typeface="Helvetica Light" panose="020B0403020202020204" pitchFamily="34" charset="0"/>
              </a:defRPr>
            </a:lvl4pPr>
            <a:lvl5pPr>
              <a:defRPr sz="3600">
                <a:solidFill>
                  <a:srgbClr val="000000"/>
                </a:solidFill>
                <a:latin typeface="Helvetica Light" panose="020B0403020202020204" pitchFamily="34" charset="0"/>
                <a:ea typeface="MS PGothic" panose="020B0600070205080204" pitchFamily="34" charset="-128"/>
                <a:sym typeface="Helvetica Light" panose="020B0403020202020204" pitchFamily="34" charset="0"/>
              </a:defRPr>
            </a:lvl5pPr>
            <a:lvl6pPr marL="1371600" indent="914400" defTabSz="584200" eaLnBrk="0" fontAlgn="base" hangingPunct="0">
              <a:spcBef>
                <a:spcPct val="0"/>
              </a:spcBef>
              <a:spcAft>
                <a:spcPct val="0"/>
              </a:spcAft>
              <a:defRPr sz="3600">
                <a:solidFill>
                  <a:srgbClr val="000000"/>
                </a:solidFill>
                <a:latin typeface="Helvetica Light" panose="020B0403020202020204" pitchFamily="34" charset="0"/>
                <a:ea typeface="MS PGothic" panose="020B0600070205080204" pitchFamily="34" charset="-128"/>
                <a:sym typeface="Helvetica Light" panose="020B0403020202020204" pitchFamily="34" charset="0"/>
              </a:defRPr>
            </a:lvl6pPr>
            <a:lvl7pPr marL="1828800" indent="914400" defTabSz="584200" eaLnBrk="0" fontAlgn="base" hangingPunct="0">
              <a:spcBef>
                <a:spcPct val="0"/>
              </a:spcBef>
              <a:spcAft>
                <a:spcPct val="0"/>
              </a:spcAft>
              <a:defRPr sz="3600">
                <a:solidFill>
                  <a:srgbClr val="000000"/>
                </a:solidFill>
                <a:latin typeface="Helvetica Light" panose="020B0403020202020204" pitchFamily="34" charset="0"/>
                <a:ea typeface="MS PGothic" panose="020B0600070205080204" pitchFamily="34" charset="-128"/>
                <a:sym typeface="Helvetica Light" panose="020B0403020202020204" pitchFamily="34" charset="0"/>
              </a:defRPr>
            </a:lvl7pPr>
            <a:lvl8pPr marL="2286000" indent="914400" defTabSz="584200" eaLnBrk="0" fontAlgn="base" hangingPunct="0">
              <a:spcBef>
                <a:spcPct val="0"/>
              </a:spcBef>
              <a:spcAft>
                <a:spcPct val="0"/>
              </a:spcAft>
              <a:defRPr sz="3600">
                <a:solidFill>
                  <a:srgbClr val="000000"/>
                </a:solidFill>
                <a:latin typeface="Helvetica Light" panose="020B0403020202020204" pitchFamily="34" charset="0"/>
                <a:ea typeface="MS PGothic" panose="020B0600070205080204" pitchFamily="34" charset="-128"/>
                <a:sym typeface="Helvetica Light" panose="020B0403020202020204" pitchFamily="34" charset="0"/>
              </a:defRPr>
            </a:lvl8pPr>
            <a:lvl9pPr marL="2743200" indent="914400" defTabSz="584200" eaLnBrk="0" fontAlgn="base" hangingPunct="0">
              <a:spcBef>
                <a:spcPct val="0"/>
              </a:spcBef>
              <a:spcAft>
                <a:spcPct val="0"/>
              </a:spcAft>
              <a:defRPr sz="3600">
                <a:solidFill>
                  <a:srgbClr val="000000"/>
                </a:solidFill>
                <a:latin typeface="Helvetica Light" panose="020B0403020202020204" pitchFamily="34" charset="0"/>
                <a:ea typeface="MS PGothic" panose="020B0600070205080204" pitchFamily="34" charset="-128"/>
                <a:sym typeface="Helvetica Light" panose="020B0403020202020204" pitchFamily="34" charset="0"/>
              </a:defRPr>
            </a:lvl9pPr>
          </a:lstStyle>
          <a:p>
            <a:pPr>
              <a:buFont typeface="Courier New" panose="02070309020205020404" pitchFamily="49" charset="0"/>
              <a:buChar char="o"/>
            </a:pPr>
            <a:r>
              <a:rPr lang="en-US" altLang="en-US" sz="2400" b="1" dirty="0">
                <a:solidFill>
                  <a:schemeClr val="tx1"/>
                </a:solidFill>
                <a:latin typeface="Gotham Book" pitchFamily="50" charset="0"/>
                <a:ea typeface="Calibri" panose="020F0502020204030204" pitchFamily="34" charset="0"/>
                <a:cs typeface="Gotham Book" pitchFamily="50" charset="0"/>
              </a:rPr>
              <a:t>Naturalization Fee Waivers Using Public Benefits</a:t>
            </a:r>
          </a:p>
          <a:p>
            <a:pPr lvl="1">
              <a:buFont typeface="Courier New" panose="02070309020205020404" pitchFamily="49" charset="0"/>
              <a:buChar char="o"/>
            </a:pPr>
            <a:r>
              <a:rPr lang="en-US" altLang="en-US" sz="2400" dirty="0">
                <a:solidFill>
                  <a:schemeClr val="tx1"/>
                </a:solidFill>
                <a:latin typeface="Gotham Book" pitchFamily="50" charset="0"/>
                <a:ea typeface="Calibri" panose="020F0502020204030204" pitchFamily="34" charset="0"/>
                <a:cs typeface="Gotham Book" pitchFamily="50" charset="0"/>
              </a:rPr>
              <a:t>Types of Public Benefits</a:t>
            </a:r>
          </a:p>
          <a:p>
            <a:pPr lvl="1">
              <a:buFont typeface="Courier New" panose="02070309020205020404" pitchFamily="49" charset="0"/>
              <a:buChar char="o"/>
            </a:pPr>
            <a:r>
              <a:rPr lang="en-US" altLang="en-US" sz="2400" dirty="0">
                <a:solidFill>
                  <a:schemeClr val="tx1"/>
                </a:solidFill>
                <a:latin typeface="Gotham Book" pitchFamily="50" charset="0"/>
                <a:ea typeface="Calibri" panose="020F0502020204030204" pitchFamily="34" charset="0"/>
                <a:cs typeface="Gotham Book" pitchFamily="50" charset="0"/>
              </a:rPr>
              <a:t>Eligibility</a:t>
            </a:r>
          </a:p>
          <a:p>
            <a:pPr lvl="1">
              <a:buFont typeface="Courier New" panose="02070309020205020404" pitchFamily="49" charset="0"/>
              <a:buChar char="o"/>
            </a:pPr>
            <a:r>
              <a:rPr lang="en-US" altLang="en-US" sz="2400" dirty="0">
                <a:solidFill>
                  <a:schemeClr val="tx1"/>
                </a:solidFill>
                <a:latin typeface="Gotham Book" pitchFamily="50" charset="0"/>
                <a:ea typeface="Calibri" panose="020F0502020204030204" pitchFamily="34" charset="0"/>
                <a:cs typeface="Gotham Book" pitchFamily="50" charset="0"/>
              </a:rPr>
              <a:t>How to complete I-912</a:t>
            </a:r>
          </a:p>
          <a:p>
            <a:pPr marL="457200" lvl="1" indent="0"/>
            <a:endParaRPr lang="en-US" altLang="en-US" sz="2400" dirty="0">
              <a:solidFill>
                <a:schemeClr val="tx1"/>
              </a:solidFill>
              <a:latin typeface="Gotham Book" pitchFamily="50" charset="0"/>
              <a:ea typeface="Calibri" panose="020F0502020204030204" pitchFamily="34" charset="0"/>
              <a:cs typeface="Gotham Book" pitchFamily="50" charset="0"/>
            </a:endParaRPr>
          </a:p>
          <a:p>
            <a:pPr>
              <a:buFont typeface="Courier New" panose="02070309020205020404" pitchFamily="49" charset="0"/>
              <a:buChar char="o"/>
            </a:pPr>
            <a:r>
              <a:rPr lang="en-US" altLang="en-US" sz="2400" b="1" dirty="0">
                <a:solidFill>
                  <a:schemeClr val="tx1"/>
                </a:solidFill>
                <a:latin typeface="Gotham Book" pitchFamily="50" charset="0"/>
                <a:ea typeface="Calibri" panose="020F0502020204030204" pitchFamily="34" charset="0"/>
                <a:cs typeface="Gotham Book" pitchFamily="50" charset="0"/>
              </a:rPr>
              <a:t>Naturalization Fee Waivers for Income At or Below 150% of the Federal Poverty Guidelines &amp; for Temporary Financial Hardship</a:t>
            </a:r>
          </a:p>
          <a:p>
            <a:pPr lvl="1">
              <a:buFont typeface="Courier New" panose="02070309020205020404" pitchFamily="49" charset="0"/>
              <a:buChar char="o"/>
            </a:pPr>
            <a:r>
              <a:rPr lang="en-US" altLang="en-US" sz="2400" dirty="0">
                <a:solidFill>
                  <a:schemeClr val="tx1"/>
                </a:solidFill>
                <a:latin typeface="Gotham Book" pitchFamily="50" charset="0"/>
                <a:ea typeface="Calibri" panose="020F0502020204030204" pitchFamily="34" charset="0"/>
                <a:cs typeface="Gotham Book" pitchFamily="50" charset="0"/>
              </a:rPr>
              <a:t>Eligibility</a:t>
            </a:r>
          </a:p>
          <a:p>
            <a:pPr lvl="1">
              <a:buFont typeface="Courier New" panose="02070309020205020404" pitchFamily="49" charset="0"/>
              <a:buChar char="o"/>
            </a:pPr>
            <a:r>
              <a:rPr lang="en-US" altLang="en-US" sz="2400" dirty="0">
                <a:solidFill>
                  <a:schemeClr val="tx1"/>
                </a:solidFill>
                <a:latin typeface="Gotham Book" pitchFamily="50" charset="0"/>
                <a:ea typeface="Calibri" panose="020F0502020204030204" pitchFamily="34" charset="0"/>
                <a:cs typeface="Gotham Book" pitchFamily="50" charset="0"/>
              </a:rPr>
              <a:t>How to complete I-912</a:t>
            </a:r>
          </a:p>
          <a:p>
            <a:pPr marL="457200" lvl="1" indent="0"/>
            <a:endParaRPr lang="en-US" altLang="en-US" sz="2400" dirty="0">
              <a:solidFill>
                <a:schemeClr val="tx1"/>
              </a:solidFill>
              <a:latin typeface="Gotham Book" pitchFamily="50" charset="0"/>
              <a:ea typeface="Calibri" panose="020F0502020204030204" pitchFamily="34" charset="0"/>
              <a:cs typeface="Gotham Book" pitchFamily="50" charset="0"/>
            </a:endParaRPr>
          </a:p>
          <a:p>
            <a:pPr>
              <a:buFont typeface="Courier New" panose="02070309020205020404" pitchFamily="49" charset="0"/>
              <a:buChar char="o"/>
            </a:pPr>
            <a:r>
              <a:rPr lang="en-US" altLang="en-US" sz="2400" b="1" dirty="0">
                <a:solidFill>
                  <a:schemeClr val="tx1"/>
                </a:solidFill>
                <a:latin typeface="Gotham Book" pitchFamily="50" charset="0"/>
                <a:ea typeface="Calibri" panose="020F0502020204030204" pitchFamily="34" charset="0"/>
                <a:cs typeface="Gotham Book" pitchFamily="50" charset="0"/>
              </a:rPr>
              <a:t>Reduced Naturalization Fee with Income Between 150% and 400% of Federal Poverty Guidelines</a:t>
            </a:r>
          </a:p>
          <a:p>
            <a:pPr lvl="1">
              <a:buFont typeface="Courier New" panose="02070309020205020404" pitchFamily="49" charset="0"/>
              <a:buChar char="o"/>
            </a:pPr>
            <a:r>
              <a:rPr lang="en-US" altLang="en-US" sz="2400" dirty="0">
                <a:solidFill>
                  <a:schemeClr val="tx1"/>
                </a:solidFill>
                <a:latin typeface="Gotham Book" pitchFamily="50" charset="0"/>
                <a:ea typeface="Calibri" panose="020F0502020204030204" pitchFamily="34" charset="0"/>
                <a:cs typeface="Gotham Book" pitchFamily="50" charset="0"/>
              </a:rPr>
              <a:t>Eligibility</a:t>
            </a:r>
          </a:p>
          <a:p>
            <a:pPr lvl="1">
              <a:buFont typeface="Courier New" panose="02070309020205020404" pitchFamily="49" charset="0"/>
              <a:buChar char="o"/>
            </a:pPr>
            <a:r>
              <a:rPr lang="en-US" altLang="en-US" sz="2400" dirty="0">
                <a:solidFill>
                  <a:schemeClr val="tx1"/>
                </a:solidFill>
                <a:latin typeface="Gotham Book" pitchFamily="50" charset="0"/>
                <a:ea typeface="Calibri" panose="020F0502020204030204" pitchFamily="34" charset="0"/>
                <a:cs typeface="Gotham Book" pitchFamily="50" charset="0"/>
              </a:rPr>
              <a:t>Now part of N-400; Previous I-942 Eliminated</a:t>
            </a:r>
          </a:p>
        </p:txBody>
      </p:sp>
      <p:sp>
        <p:nvSpPr>
          <p:cNvPr id="6" name="TextBox 39">
            <a:extLst>
              <a:ext uri="{FF2B5EF4-FFF2-40B4-BE49-F238E27FC236}">
                <a16:creationId xmlns:a16="http://schemas.microsoft.com/office/drawing/2014/main" id="{1E0D01AA-8F57-1D47-8821-9098A27C0D30}"/>
              </a:ext>
            </a:extLst>
          </p:cNvPr>
          <p:cNvSpPr txBox="1">
            <a:spLocks noChangeArrowheads="1"/>
          </p:cNvSpPr>
          <p:nvPr/>
        </p:nvSpPr>
        <p:spPr bwMode="auto">
          <a:xfrm>
            <a:off x="2243398" y="228600"/>
            <a:ext cx="77052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rgbClr val="000000"/>
                </a:solidFill>
                <a:latin typeface="Helvetica Light" charset="0"/>
                <a:ea typeface="MS PGothic" panose="020B0600070205080204" pitchFamily="34" charset="-128"/>
                <a:sym typeface="Helvetica Light" charset="0"/>
              </a:defRPr>
            </a:lvl1pPr>
            <a:lvl2pPr marL="742950" indent="-285750">
              <a:defRPr sz="3600">
                <a:solidFill>
                  <a:srgbClr val="000000"/>
                </a:solidFill>
                <a:latin typeface="Helvetica Light" charset="0"/>
                <a:ea typeface="MS PGothic" panose="020B0600070205080204" pitchFamily="34" charset="-128"/>
                <a:sym typeface="Helvetica Light" charset="0"/>
              </a:defRPr>
            </a:lvl2pPr>
            <a:lvl3pPr marL="1143000" indent="-228600">
              <a:defRPr sz="3600">
                <a:solidFill>
                  <a:srgbClr val="000000"/>
                </a:solidFill>
                <a:latin typeface="Helvetica Light" charset="0"/>
                <a:ea typeface="MS PGothic" panose="020B0600070205080204" pitchFamily="34" charset="-128"/>
                <a:sym typeface="Helvetica Light" charset="0"/>
              </a:defRPr>
            </a:lvl3pPr>
            <a:lvl4pPr marL="1600200" indent="-228600">
              <a:defRPr sz="3600">
                <a:solidFill>
                  <a:srgbClr val="000000"/>
                </a:solidFill>
                <a:latin typeface="Helvetica Light" charset="0"/>
                <a:ea typeface="MS PGothic" panose="020B0600070205080204" pitchFamily="34" charset="-128"/>
                <a:sym typeface="Helvetica Light" charset="0"/>
              </a:defRPr>
            </a:lvl4pPr>
            <a:lvl5pPr marL="2057400" indent="-228600">
              <a:defRPr sz="3600">
                <a:solidFill>
                  <a:srgbClr val="000000"/>
                </a:solidFill>
                <a:latin typeface="Helvetica Light" charset="0"/>
                <a:ea typeface="MS PGothic" panose="020B0600070205080204" pitchFamily="34" charset="-128"/>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eaLnBrk="1">
              <a:defRPr/>
            </a:pPr>
            <a:r>
              <a:rPr lang="en-US" altLang="en-US" sz="3200" b="1" dirty="0">
                <a:solidFill>
                  <a:schemeClr val="accent1">
                    <a:lumMod val="75000"/>
                  </a:schemeClr>
                </a:solidFill>
                <a:latin typeface="Gotham Book" pitchFamily="50" charset="0"/>
                <a:cs typeface="Gotham Book" pitchFamily="50" charset="0"/>
              </a:rPr>
              <a:t>Webinar Outline</a:t>
            </a:r>
          </a:p>
        </p:txBody>
      </p:sp>
    </p:spTree>
    <p:extLst>
      <p:ext uri="{BB962C8B-B14F-4D97-AF65-F5344CB8AC3E}">
        <p14:creationId xmlns:p14="http://schemas.microsoft.com/office/powerpoint/2010/main" val="980956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0556" y="199928"/>
            <a:ext cx="9144000" cy="811578"/>
          </a:xfrm>
        </p:spPr>
        <p:txBody>
          <a:bodyPr/>
          <a:lstStyle/>
          <a:p>
            <a:r>
              <a:rPr lang="en-US" dirty="0">
                <a:solidFill>
                  <a:srgbClr val="0D3692"/>
                </a:solidFill>
              </a:rPr>
              <a:t>Exceptions to Transcripts</a:t>
            </a:r>
            <a:endParaRPr lang="en-US" dirty="0"/>
          </a:p>
        </p:txBody>
      </p:sp>
      <p:sp>
        <p:nvSpPr>
          <p:cNvPr id="16" name="Rectangle 15">
            <a:extLst>
              <a:ext uri="{FF2B5EF4-FFF2-40B4-BE49-F238E27FC236}">
                <a16:creationId xmlns:a16="http://schemas.microsoft.com/office/drawing/2014/main" id="{02B057BC-4C22-594E-B51B-52D4339F80E9}"/>
              </a:ext>
            </a:extLst>
          </p:cNvPr>
          <p:cNvSpPr/>
          <p:nvPr/>
        </p:nvSpPr>
        <p:spPr>
          <a:xfrm>
            <a:off x="2261759" y="1011506"/>
            <a:ext cx="7421594" cy="707886"/>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0000"/>
                </a:solidFill>
              </a:rPr>
              <a:t>Social Security benefits only: Submit form </a:t>
            </a:r>
            <a:r>
              <a:rPr lang="en-US" sz="2000" b="1" dirty="0">
                <a:solidFill>
                  <a:srgbClr val="000000"/>
                </a:solidFill>
                <a:highlight>
                  <a:srgbClr val="FFFF00"/>
                </a:highlight>
              </a:rPr>
              <a:t>SSA-1099</a:t>
            </a:r>
          </a:p>
          <a:p>
            <a:pPr marL="800100" lvl="1" indent="-342900">
              <a:buFont typeface="Arial" panose="020B0604020202020204" pitchFamily="34" charset="0"/>
              <a:buChar char="•"/>
            </a:pPr>
            <a:endParaRPr lang="en-US" sz="2000" dirty="0">
              <a:solidFill>
                <a:srgbClr val="000000"/>
              </a:solidFill>
            </a:endParaRPr>
          </a:p>
        </p:txBody>
      </p:sp>
      <p:pic>
        <p:nvPicPr>
          <p:cNvPr id="3" name="Picture 2" descr="A screenshot of a cell phone&#10;&#10;Description automatically generated">
            <a:extLst>
              <a:ext uri="{FF2B5EF4-FFF2-40B4-BE49-F238E27FC236}">
                <a16:creationId xmlns:a16="http://schemas.microsoft.com/office/drawing/2014/main" id="{8F63FE9E-3B2D-3E40-9733-D262C8656B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9417" y="1685943"/>
            <a:ext cx="5206279" cy="4465973"/>
          </a:xfrm>
          <a:prstGeom prst="rect">
            <a:avLst/>
          </a:prstGeom>
        </p:spPr>
      </p:pic>
      <p:sp>
        <p:nvSpPr>
          <p:cNvPr id="2" name="Oval 1">
            <a:extLst>
              <a:ext uri="{FF2B5EF4-FFF2-40B4-BE49-F238E27FC236}">
                <a16:creationId xmlns:a16="http://schemas.microsoft.com/office/drawing/2014/main" id="{FE251073-28FC-0A4A-AA96-BE7F14A79CBC}"/>
              </a:ext>
            </a:extLst>
          </p:cNvPr>
          <p:cNvSpPr/>
          <p:nvPr/>
        </p:nvSpPr>
        <p:spPr bwMode="auto">
          <a:xfrm>
            <a:off x="6483017" y="2374196"/>
            <a:ext cx="1125260" cy="626912"/>
          </a:xfrm>
          <a:prstGeom prst="ellipse">
            <a:avLst/>
          </a:prstGeom>
          <a:noFill/>
          <a:ln w="28575" cap="flat" cmpd="sng" algn="ctr">
            <a:solidFill>
              <a:srgbClr val="FF0000"/>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spAutoFit/>
          </a:bodyPr>
          <a:lstStyle/>
          <a:p>
            <a:pPr algn="ctr" eaLnBrk="0" hangingPunct="0">
              <a:spcBef>
                <a:spcPct val="50000"/>
              </a:spcBef>
            </a:pPr>
            <a:endParaRPr lang="en-US" sz="4000" b="1">
              <a:latin typeface="Tahoma" charset="0"/>
            </a:endParaRPr>
          </a:p>
        </p:txBody>
      </p:sp>
    </p:spTree>
    <p:extLst>
      <p:ext uri="{BB962C8B-B14F-4D97-AF65-F5344CB8AC3E}">
        <p14:creationId xmlns:p14="http://schemas.microsoft.com/office/powerpoint/2010/main" val="3458045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168932"/>
            <a:ext cx="9144000" cy="1210418"/>
          </a:xfrm>
        </p:spPr>
        <p:txBody>
          <a:bodyPr/>
          <a:lstStyle/>
          <a:p>
            <a:r>
              <a:rPr lang="en-US" dirty="0">
                <a:solidFill>
                  <a:srgbClr val="0D3692"/>
                </a:solidFill>
              </a:rPr>
              <a:t>Some Other Exceptions to Transcripts</a:t>
            </a:r>
            <a:endParaRPr lang="en-US" dirty="0"/>
          </a:p>
        </p:txBody>
      </p:sp>
      <p:sp>
        <p:nvSpPr>
          <p:cNvPr id="16" name="Rectangle 15">
            <a:extLst>
              <a:ext uri="{FF2B5EF4-FFF2-40B4-BE49-F238E27FC236}">
                <a16:creationId xmlns:a16="http://schemas.microsoft.com/office/drawing/2014/main" id="{02B057BC-4C22-594E-B51B-52D4339F80E9}"/>
              </a:ext>
            </a:extLst>
          </p:cNvPr>
          <p:cNvSpPr/>
          <p:nvPr/>
        </p:nvSpPr>
        <p:spPr>
          <a:xfrm>
            <a:off x="1725478" y="1487838"/>
            <a:ext cx="8127814" cy="3785652"/>
          </a:xfrm>
          <a:prstGeom prst="rect">
            <a:avLst/>
          </a:prstGeom>
        </p:spPr>
        <p:txBody>
          <a:bodyPr wrap="square">
            <a:spAutoFit/>
          </a:bodyPr>
          <a:lstStyle/>
          <a:p>
            <a:pPr marL="800100" lvl="1" indent="-342900">
              <a:buFont typeface="Arial" panose="020B0604020202020204" pitchFamily="34" charset="0"/>
              <a:buChar char="•"/>
            </a:pPr>
            <a:r>
              <a:rPr lang="en-US" sz="2000" dirty="0">
                <a:solidFill>
                  <a:srgbClr val="000000"/>
                </a:solidFill>
              </a:rPr>
              <a:t>Unemployed &amp; did not receive unemployment benefits: Submit letter of termination from employer</a:t>
            </a:r>
          </a:p>
          <a:p>
            <a:pPr lvl="1" algn="l"/>
            <a:endParaRPr lang="en-US" sz="2000" dirty="0">
              <a:solidFill>
                <a:srgbClr val="000000"/>
              </a:solidFill>
            </a:endParaRPr>
          </a:p>
          <a:p>
            <a:pPr marL="800100" lvl="1" indent="-342900">
              <a:buFont typeface="Arial" panose="020B0604020202020204" pitchFamily="34" charset="0"/>
              <a:buChar char="•"/>
            </a:pPr>
            <a:r>
              <a:rPr lang="en-US" sz="2000" dirty="0">
                <a:solidFill>
                  <a:srgbClr val="000000"/>
                </a:solidFill>
              </a:rPr>
              <a:t>If no income or can’t document income, complete Part 3 Item 12 (change of circumstances) </a:t>
            </a:r>
            <a:r>
              <a:rPr lang="en-US" sz="2000" b="1" dirty="0">
                <a:solidFill>
                  <a:srgbClr val="000000"/>
                </a:solidFill>
                <a:highlight>
                  <a:srgbClr val="FFFF00"/>
                </a:highlight>
              </a:rPr>
              <a:t>PLUS</a:t>
            </a:r>
            <a:r>
              <a:rPr lang="en-US" sz="2000" dirty="0">
                <a:solidFill>
                  <a:srgbClr val="000000"/>
                </a:solidFill>
              </a:rPr>
              <a:t> documentation from IRS confirming no transcripts or W2s</a:t>
            </a:r>
          </a:p>
          <a:p>
            <a:pPr lvl="1" algn="l"/>
            <a:endParaRPr lang="en-US" sz="2000" dirty="0">
              <a:solidFill>
                <a:srgbClr val="000000"/>
              </a:solidFill>
            </a:endParaRPr>
          </a:p>
          <a:p>
            <a:pPr marL="800100" lvl="1" indent="-342900">
              <a:buFont typeface="Arial" panose="020B0604020202020204" pitchFamily="34" charset="0"/>
              <a:buChar char="•"/>
            </a:pPr>
            <a:r>
              <a:rPr lang="en-US" sz="2000" dirty="0">
                <a:solidFill>
                  <a:srgbClr val="000000"/>
                </a:solidFill>
              </a:rPr>
              <a:t>If homeless:</a:t>
            </a:r>
          </a:p>
          <a:p>
            <a:pPr marL="1257300" lvl="2" indent="-342900">
              <a:buFont typeface="Arial" panose="020B0604020202020204" pitchFamily="34" charset="0"/>
              <a:buChar char="•"/>
            </a:pPr>
            <a:r>
              <a:rPr lang="en-US" sz="2000" dirty="0">
                <a:solidFill>
                  <a:srgbClr val="000000"/>
                </a:solidFill>
              </a:rPr>
              <a:t>Submit documentation from IRS of no transcripts or W2s; or</a:t>
            </a:r>
          </a:p>
          <a:p>
            <a:pPr marL="1257300" lvl="2" indent="-342900">
              <a:buFont typeface="Arial" panose="020B0604020202020204" pitchFamily="34" charset="0"/>
              <a:buChar char="•"/>
            </a:pPr>
            <a:r>
              <a:rPr lang="en-US" sz="2000" dirty="0">
                <a:solidFill>
                  <a:srgbClr val="000000"/>
                </a:solidFill>
              </a:rPr>
              <a:t>Affidavit from religious institution or non-profit community organization of support received</a:t>
            </a:r>
          </a:p>
        </p:txBody>
      </p:sp>
    </p:spTree>
    <p:extLst>
      <p:ext uri="{BB962C8B-B14F-4D97-AF65-F5344CB8AC3E}">
        <p14:creationId xmlns:p14="http://schemas.microsoft.com/office/powerpoint/2010/main" val="2629366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100699"/>
            <a:ext cx="9144000" cy="1210418"/>
          </a:xfrm>
        </p:spPr>
        <p:txBody>
          <a:bodyPr/>
          <a:lstStyle/>
          <a:p>
            <a:r>
              <a:rPr lang="en-US" dirty="0">
                <a:solidFill>
                  <a:srgbClr val="0D3692"/>
                </a:solidFill>
              </a:rPr>
              <a:t>Documentation Red Flags</a:t>
            </a:r>
            <a:endParaRPr lang="en-US" dirty="0"/>
          </a:p>
        </p:txBody>
      </p:sp>
      <p:sp>
        <p:nvSpPr>
          <p:cNvPr id="16" name="Rectangle 15">
            <a:extLst>
              <a:ext uri="{FF2B5EF4-FFF2-40B4-BE49-F238E27FC236}">
                <a16:creationId xmlns:a16="http://schemas.microsoft.com/office/drawing/2014/main" id="{02B057BC-4C22-594E-B51B-52D4339F80E9}"/>
              </a:ext>
            </a:extLst>
          </p:cNvPr>
          <p:cNvSpPr/>
          <p:nvPr/>
        </p:nvSpPr>
        <p:spPr>
          <a:xfrm>
            <a:off x="1807540" y="889962"/>
            <a:ext cx="8127814" cy="5632311"/>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0000"/>
                </a:solidFill>
              </a:rPr>
              <a:t>On income &amp; amounts reported, </a:t>
            </a:r>
            <a:r>
              <a:rPr lang="en-US" sz="2000" b="1" dirty="0">
                <a:solidFill>
                  <a:srgbClr val="000000"/>
                </a:solidFill>
              </a:rPr>
              <a:t>treat tax transcripts/returns as presumptively accurate</a:t>
            </a:r>
          </a:p>
          <a:p>
            <a:pPr marL="800100" lvl="1" indent="-342900">
              <a:buFont typeface="Arial" panose="020B0604020202020204" pitchFamily="34" charset="0"/>
              <a:buChar char="•"/>
            </a:pPr>
            <a:r>
              <a:rPr lang="en-US" sz="2000" dirty="0">
                <a:solidFill>
                  <a:srgbClr val="000000"/>
                </a:solidFill>
              </a:rPr>
              <a:t>i.e. Assume correctly reported income</a:t>
            </a:r>
          </a:p>
          <a:p>
            <a:pPr marL="800100" lvl="1" indent="-342900">
              <a:buFont typeface="Arial" panose="020B0604020202020204" pitchFamily="34" charset="0"/>
              <a:buChar char="•"/>
            </a:pPr>
            <a:r>
              <a:rPr lang="en-US" sz="2000" dirty="0">
                <a:solidFill>
                  <a:srgbClr val="000000"/>
                </a:solidFill>
              </a:rPr>
              <a:t>Refer applicant to accountant or tax preparer instead of giving tax advice</a:t>
            </a:r>
          </a:p>
          <a:p>
            <a:pPr lvl="1" algn="l"/>
            <a:endParaRPr lang="en-US" sz="2000" dirty="0">
              <a:solidFill>
                <a:srgbClr val="000000"/>
              </a:solidFill>
            </a:endParaRPr>
          </a:p>
          <a:p>
            <a:pPr marL="342900" indent="-342900">
              <a:buFont typeface="Arial" panose="020B0604020202020204" pitchFamily="34" charset="0"/>
              <a:buChar char="•"/>
            </a:pPr>
            <a:r>
              <a:rPr lang="en-US" sz="2000" b="1" dirty="0">
                <a:solidFill>
                  <a:srgbClr val="000000"/>
                </a:solidFill>
              </a:rPr>
              <a:t>However, we should screen for potential red flag issues:</a:t>
            </a:r>
          </a:p>
          <a:p>
            <a:pPr marL="800100" lvl="1" indent="-342900">
              <a:buFont typeface="Arial" panose="020B0604020202020204" pitchFamily="34" charset="0"/>
              <a:buChar char="•"/>
            </a:pPr>
            <a:r>
              <a:rPr lang="en-US" sz="2000" dirty="0">
                <a:solidFill>
                  <a:srgbClr val="000000"/>
                </a:solidFill>
              </a:rPr>
              <a:t>Head of Household filings; esp. if married</a:t>
            </a:r>
          </a:p>
          <a:p>
            <a:pPr marL="800100" lvl="1" indent="-342900">
              <a:buFont typeface="Arial" panose="020B0604020202020204" pitchFamily="34" charset="0"/>
              <a:buChar char="•"/>
            </a:pPr>
            <a:r>
              <a:rPr lang="en-US" sz="2000" dirty="0">
                <a:solidFill>
                  <a:srgbClr val="000000"/>
                </a:solidFill>
              </a:rPr>
              <a:t>Adult household members not listed on transcripts</a:t>
            </a:r>
          </a:p>
          <a:p>
            <a:pPr marL="800100" lvl="1" indent="-342900">
              <a:buFont typeface="Arial" panose="020B0604020202020204" pitchFamily="34" charset="0"/>
              <a:buChar char="•"/>
            </a:pPr>
            <a:r>
              <a:rPr lang="en-US" sz="2000" dirty="0">
                <a:solidFill>
                  <a:srgbClr val="000000"/>
                </a:solidFill>
              </a:rPr>
              <a:t>Adult children over 21, unmarried, living with parents, and listed as dependents on parents’ return</a:t>
            </a:r>
          </a:p>
          <a:p>
            <a:pPr marL="800100" lvl="1" indent="-342900">
              <a:buFont typeface="Arial" panose="020B0604020202020204" pitchFamily="34" charset="0"/>
              <a:buChar char="•"/>
            </a:pPr>
            <a:r>
              <a:rPr lang="en-US" sz="2000" dirty="0">
                <a:solidFill>
                  <a:srgbClr val="000000"/>
                </a:solidFill>
              </a:rPr>
              <a:t>Taxes not filed, and no apparent valid reason not to file</a:t>
            </a:r>
          </a:p>
          <a:p>
            <a:pPr marL="800100" lvl="1" indent="-342900">
              <a:buFont typeface="Arial" panose="020B0604020202020204" pitchFamily="34" charset="0"/>
              <a:buChar char="•"/>
            </a:pPr>
            <a:r>
              <a:rPr lang="en-US" sz="2000" dirty="0">
                <a:solidFill>
                  <a:srgbClr val="000000"/>
                </a:solidFill>
              </a:rPr>
              <a:t>Students not living at home but still tied to household</a:t>
            </a:r>
          </a:p>
          <a:p>
            <a:pPr marL="800100" lvl="1" indent="-342900">
              <a:buFont typeface="Arial" panose="020B0604020202020204" pitchFamily="34" charset="0"/>
              <a:buChar char="•"/>
            </a:pPr>
            <a:r>
              <a:rPr lang="en-US" sz="2000" dirty="0">
                <a:solidFill>
                  <a:srgbClr val="000000"/>
                </a:solidFill>
              </a:rPr>
              <a:t>People listed as dependents who do not live with Applicant</a:t>
            </a:r>
          </a:p>
          <a:p>
            <a:pPr marL="1257300" lvl="2" indent="-342900">
              <a:buFont typeface="Arial" panose="020B0604020202020204" pitchFamily="34" charset="0"/>
              <a:buChar char="•"/>
            </a:pPr>
            <a:endParaRPr lang="en-US" sz="2000" dirty="0">
              <a:solidFill>
                <a:srgbClr val="000000"/>
              </a:solidFill>
            </a:endParaRPr>
          </a:p>
          <a:p>
            <a:pPr marL="1257300" lvl="2" indent="-342900">
              <a:buFont typeface="Arial" panose="020B0604020202020204" pitchFamily="34" charset="0"/>
              <a:buChar char="•"/>
            </a:pPr>
            <a:endParaRPr lang="en-US" sz="2000" dirty="0">
              <a:solidFill>
                <a:srgbClr val="000000"/>
              </a:solidFill>
            </a:endParaRPr>
          </a:p>
          <a:p>
            <a:pPr marL="1257300" lvl="2" indent="-342900">
              <a:buFont typeface="Arial" panose="020B0604020202020204" pitchFamily="34" charset="0"/>
              <a:buChar char="•"/>
            </a:pPr>
            <a:endParaRPr lang="en-US" sz="2000" dirty="0">
              <a:solidFill>
                <a:srgbClr val="000000"/>
              </a:solidFill>
            </a:endParaRPr>
          </a:p>
          <a:p>
            <a:pPr marL="342900" indent="-342900">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3919159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0" y="0"/>
            <a:ext cx="9144000" cy="1051560"/>
          </a:xfrm>
        </p:spPr>
        <p:txBody>
          <a:bodyPr>
            <a:normAutofit/>
          </a:bodyPr>
          <a:lstStyle/>
          <a:p>
            <a:r>
              <a:rPr lang="en-US" sz="2800" dirty="0"/>
              <a:t>Part 5: Income at or Below 150 Percent of the Federal Poverty Guidelines</a:t>
            </a:r>
          </a:p>
        </p:txBody>
      </p:sp>
      <p:sp>
        <p:nvSpPr>
          <p:cNvPr id="11" name="TextBox 10"/>
          <p:cNvSpPr txBox="1"/>
          <p:nvPr/>
        </p:nvSpPr>
        <p:spPr>
          <a:xfrm>
            <a:off x="10430376" y="3894851"/>
            <a:ext cx="1600200" cy="523220"/>
          </a:xfrm>
          <a:prstGeom prst="rect">
            <a:avLst/>
          </a:prstGeom>
          <a:noFill/>
          <a:ln>
            <a:solidFill>
              <a:srgbClr val="FF0000"/>
            </a:solidFill>
          </a:ln>
        </p:spPr>
        <p:txBody>
          <a:bodyPr wrap="square" rtlCol="0">
            <a:spAutoFit/>
          </a:bodyPr>
          <a:lstStyle/>
          <a:p>
            <a:pPr algn="ctr"/>
            <a:r>
              <a:rPr lang="en-US" sz="1400" b="1" dirty="0">
                <a:solidFill>
                  <a:srgbClr val="FF0000"/>
                </a:solidFill>
              </a:rPr>
              <a:t>Approximate Date is OK</a:t>
            </a:r>
          </a:p>
        </p:txBody>
      </p:sp>
      <p:pic>
        <p:nvPicPr>
          <p:cNvPr id="8" name="Picture 7" descr="A screenshot of a survey&#10;&#10;AI-generated content may be incorrect.">
            <a:extLst>
              <a:ext uri="{FF2B5EF4-FFF2-40B4-BE49-F238E27FC236}">
                <a16:creationId xmlns:a16="http://schemas.microsoft.com/office/drawing/2014/main" id="{578BF550-3E9A-9877-9F97-3FD4E6E679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1219200"/>
            <a:ext cx="8522165" cy="4080613"/>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842ADA4C-5685-5842-8A58-8075F36BFF79}"/>
              </a:ext>
            </a:extLst>
          </p:cNvPr>
          <p:cNvSpPr txBox="1"/>
          <p:nvPr/>
        </p:nvSpPr>
        <p:spPr>
          <a:xfrm>
            <a:off x="6065108" y="2094880"/>
            <a:ext cx="2628900" cy="523220"/>
          </a:xfrm>
          <a:prstGeom prst="rect">
            <a:avLst/>
          </a:prstGeom>
          <a:noFill/>
          <a:ln>
            <a:solidFill>
              <a:srgbClr val="FF0000"/>
            </a:solidFill>
          </a:ln>
        </p:spPr>
        <p:txBody>
          <a:bodyPr wrap="square" rtlCol="0">
            <a:spAutoFit/>
          </a:bodyPr>
          <a:lstStyle/>
          <a:p>
            <a:pPr algn="ctr"/>
            <a:r>
              <a:rPr lang="en-US" sz="1400" b="1" dirty="0">
                <a:solidFill>
                  <a:srgbClr val="FF0000"/>
                </a:solidFill>
              </a:rPr>
              <a:t>Current employment status on date signing the I-912</a:t>
            </a:r>
          </a:p>
        </p:txBody>
      </p:sp>
      <p:cxnSp>
        <p:nvCxnSpPr>
          <p:cNvPr id="13" name="Straight Arrow Connector 12"/>
          <p:cNvCxnSpPr>
            <a:cxnSpLocks/>
          </p:cNvCxnSpPr>
          <p:nvPr/>
        </p:nvCxnSpPr>
        <p:spPr>
          <a:xfrm>
            <a:off x="10087232" y="3290398"/>
            <a:ext cx="580768" cy="443402"/>
          </a:xfrm>
          <a:prstGeom prst="straightConnector1">
            <a:avLst/>
          </a:prstGeom>
          <a:ln>
            <a:solidFill>
              <a:srgbClr val="FF0000"/>
            </a:solidFill>
            <a:tailEnd type="triangle"/>
          </a:ln>
        </p:spPr>
        <p:style>
          <a:lnRef idx="2">
            <a:schemeClr val="accent5"/>
          </a:lnRef>
          <a:fillRef idx="0">
            <a:schemeClr val="accent5"/>
          </a:fillRef>
          <a:effectRef idx="1">
            <a:schemeClr val="accent5"/>
          </a:effectRef>
          <a:fontRef idx="minor">
            <a:schemeClr val="tx1"/>
          </a:fontRef>
        </p:style>
      </p:cxnSp>
      <p:sp>
        <p:nvSpPr>
          <p:cNvPr id="17" name="TextBox 16">
            <a:extLst>
              <a:ext uri="{FF2B5EF4-FFF2-40B4-BE49-F238E27FC236}">
                <a16:creationId xmlns:a16="http://schemas.microsoft.com/office/drawing/2014/main" id="{12B589A1-95F4-69D8-7C7A-993527F55A8B}"/>
              </a:ext>
            </a:extLst>
          </p:cNvPr>
          <p:cNvSpPr txBox="1"/>
          <p:nvPr/>
        </p:nvSpPr>
        <p:spPr>
          <a:xfrm>
            <a:off x="5949778" y="5377190"/>
            <a:ext cx="4114800" cy="523220"/>
          </a:xfrm>
          <a:prstGeom prst="rect">
            <a:avLst/>
          </a:prstGeom>
          <a:noFill/>
          <a:ln>
            <a:solidFill>
              <a:srgbClr val="FF0000"/>
            </a:solidFill>
          </a:ln>
        </p:spPr>
        <p:txBody>
          <a:bodyPr wrap="square" rtlCol="0">
            <a:spAutoFit/>
          </a:bodyPr>
          <a:lstStyle/>
          <a:p>
            <a:pPr algn="ctr"/>
            <a:r>
              <a:rPr lang="en-US" sz="1400" b="1" dirty="0">
                <a:solidFill>
                  <a:srgbClr val="FF0000"/>
                </a:solidFill>
              </a:rPr>
              <a:t>Practice Tip: Compare HH Size Here to Tax Transcript/Return</a:t>
            </a:r>
          </a:p>
        </p:txBody>
      </p:sp>
    </p:spTree>
    <p:extLst>
      <p:ext uri="{BB962C8B-B14F-4D97-AF65-F5344CB8AC3E}">
        <p14:creationId xmlns:p14="http://schemas.microsoft.com/office/powerpoint/2010/main" val="184203598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752600" y="685800"/>
            <a:ext cx="8686800" cy="5486400"/>
          </a:xfrm>
        </p:spPr>
        <p:txBody>
          <a:bodyPr/>
          <a:lstStyle/>
          <a:p>
            <a:r>
              <a:rPr lang="en-US" sz="1400" b="1" dirty="0"/>
              <a:t>The number of members in a household should be identifiable on Applicant’s most recent Federal Income Taxes (Transcripts &amp; Returns)</a:t>
            </a:r>
          </a:p>
          <a:p>
            <a:r>
              <a:rPr lang="en-US" sz="1400" dirty="0"/>
              <a:t>If Applicant’s most recent Federal Income Taxes are </a:t>
            </a:r>
            <a:r>
              <a:rPr lang="en-US" sz="1400" b="1" dirty="0"/>
              <a:t>not</a:t>
            </a:r>
            <a:r>
              <a:rPr lang="en-US" sz="1400" dirty="0"/>
              <a:t> available, the following household members should be included:</a:t>
            </a:r>
          </a:p>
          <a:p>
            <a:pPr lvl="1"/>
            <a:r>
              <a:rPr lang="en-US" sz="1400" dirty="0"/>
              <a:t>Spouse</a:t>
            </a:r>
          </a:p>
          <a:p>
            <a:pPr lvl="2"/>
            <a:r>
              <a:rPr lang="en-US" sz="1400" dirty="0"/>
              <a:t>If Applicant is married and does NOT live with spouse, Applicant DOES NOT need to list him/her as a household member, but must include any financial support the spouse provides (if any)</a:t>
            </a:r>
          </a:p>
          <a:p>
            <a:pPr lvl="2"/>
            <a:r>
              <a:rPr lang="en-US" sz="1400" dirty="0"/>
              <a:t>If spouses do not live together and no support is provided to household, write a brief explain about this in Section 5, Item 9. </a:t>
            </a:r>
          </a:p>
          <a:p>
            <a:pPr lvl="2"/>
            <a:r>
              <a:rPr lang="en-US" sz="1400" dirty="0"/>
              <a:t>Unmarried Children or Legal Wards (i.e. foster children) under age 21 and living with Applicant</a:t>
            </a:r>
          </a:p>
          <a:p>
            <a:pPr lvl="1"/>
            <a:r>
              <a:rPr lang="en-US" sz="1400" dirty="0"/>
              <a:t>Unmarried Children or Legal Wards 21-24 years old, who are full-time students AND living with Applicant</a:t>
            </a:r>
          </a:p>
          <a:p>
            <a:pPr lvl="1"/>
            <a:r>
              <a:rPr lang="en-US" sz="1400" dirty="0"/>
              <a:t>Unmarried Children or Legal Wards for whom Applicant is legal guardian because they are physically and/or mentally disabled to the extent they cannot adequately care for themselves and cannot establish, maintain or re-establish their own household</a:t>
            </a:r>
          </a:p>
          <a:p>
            <a:pPr lvl="1"/>
            <a:r>
              <a:rPr lang="en-US" sz="1400" dirty="0"/>
              <a:t>Parents </a:t>
            </a:r>
          </a:p>
          <a:p>
            <a:pPr lvl="1"/>
            <a:r>
              <a:rPr lang="en-US" sz="1400" dirty="0"/>
              <a:t>Anyone who has lived with the Applicant for the last 6 months of the tax year, for whom the Applicant provides &gt; 50% of their living expenses.</a:t>
            </a:r>
          </a:p>
          <a:p>
            <a:pPr lvl="1"/>
            <a:endParaRPr lang="en-US" sz="1400" dirty="0"/>
          </a:p>
        </p:txBody>
      </p:sp>
      <p:sp>
        <p:nvSpPr>
          <p:cNvPr id="5" name="Title 1"/>
          <p:cNvSpPr>
            <a:spLocks noGrp="1"/>
          </p:cNvSpPr>
          <p:nvPr>
            <p:ph type="title"/>
          </p:nvPr>
        </p:nvSpPr>
        <p:spPr>
          <a:xfrm>
            <a:off x="1524000" y="0"/>
            <a:ext cx="9144000" cy="914400"/>
          </a:xfrm>
        </p:spPr>
        <p:txBody>
          <a:bodyPr>
            <a:normAutofit/>
          </a:bodyPr>
          <a:lstStyle/>
          <a:p>
            <a:r>
              <a:rPr lang="en-US" sz="2800" dirty="0"/>
              <a:t>Practice Point: Determining Household Size</a:t>
            </a:r>
          </a:p>
        </p:txBody>
      </p:sp>
    </p:spTree>
    <p:extLst>
      <p:ext uri="{BB962C8B-B14F-4D97-AF65-F5344CB8AC3E}">
        <p14:creationId xmlns:p14="http://schemas.microsoft.com/office/powerpoint/2010/main" val="253926047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1" y="164429"/>
            <a:ext cx="8490857" cy="584775"/>
          </a:xfrm>
          <a:prstGeom prst="rect">
            <a:avLst/>
          </a:prstGeom>
          <a:noFill/>
        </p:spPr>
        <p:txBody>
          <a:bodyPr wrap="square" rtlCol="0">
            <a:spAutoFit/>
          </a:bodyPr>
          <a:lstStyle/>
          <a:p>
            <a:pPr>
              <a:spcBef>
                <a:spcPct val="0"/>
              </a:spcBef>
            </a:pPr>
            <a:r>
              <a:rPr lang="en-US" sz="3200" b="1" dirty="0">
                <a:solidFill>
                  <a:srgbClr val="0D3692"/>
                </a:solidFill>
                <a:latin typeface="+mj-lt"/>
                <a:cs typeface="+mj-cs"/>
              </a:rPr>
              <a:t>USCIS Income Guidelines</a:t>
            </a:r>
          </a:p>
        </p:txBody>
      </p:sp>
      <p:sp>
        <p:nvSpPr>
          <p:cNvPr id="8" name="TextBox 7">
            <a:extLst>
              <a:ext uri="{FF2B5EF4-FFF2-40B4-BE49-F238E27FC236}">
                <a16:creationId xmlns:a16="http://schemas.microsoft.com/office/drawing/2014/main" id="{55D273E2-EF2D-164E-BA27-E30B7DB7B1E5}"/>
              </a:ext>
            </a:extLst>
          </p:cNvPr>
          <p:cNvSpPr txBox="1"/>
          <p:nvPr/>
        </p:nvSpPr>
        <p:spPr>
          <a:xfrm>
            <a:off x="6712983" y="947582"/>
            <a:ext cx="36813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Check Household Size &amp; USCIS Income Guidelines Chart to confirm eligibility:</a:t>
            </a:r>
          </a:p>
          <a:p>
            <a:pPr algn="l"/>
            <a:endParaRPr lang="en-US" sz="2000" dirty="0"/>
          </a:p>
          <a:p>
            <a:pPr marL="742950" lvl="1" indent="-285750">
              <a:buFont typeface="Arial" panose="020B0604020202020204" pitchFamily="34" charset="0"/>
              <a:buChar char="•"/>
            </a:pPr>
            <a:r>
              <a:rPr lang="en-US" sz="2000" dirty="0"/>
              <a:t>&lt; 150%; I-912 (Full Fee Waiver); </a:t>
            </a:r>
            <a:r>
              <a:rPr lang="en-US" sz="2000" b="1" dirty="0">
                <a:solidFill>
                  <a:srgbClr val="FF0000"/>
                </a:solidFill>
              </a:rPr>
              <a:t>Form I-912P</a:t>
            </a:r>
          </a:p>
          <a:p>
            <a:pPr lvl="1" algn="l"/>
            <a:endParaRPr lang="en-US" sz="2000" dirty="0"/>
          </a:p>
          <a:p>
            <a:pPr marL="742950" lvl="1" indent="-285750">
              <a:buFont typeface="Arial" panose="020B0604020202020204" pitchFamily="34" charset="0"/>
              <a:buChar char="•"/>
            </a:pPr>
            <a:r>
              <a:rPr lang="en-US" sz="2000" dirty="0"/>
              <a:t>150% to 400%; I-942 (Partial Fee Waiver </a:t>
            </a:r>
            <a:r>
              <a:rPr lang="en-US" sz="2000" i="1" dirty="0"/>
              <a:t>for </a:t>
            </a:r>
            <a:br>
              <a:rPr lang="en-US" sz="2000" i="1" dirty="0"/>
            </a:br>
            <a:r>
              <a:rPr lang="en-US" sz="2000" i="1" dirty="0"/>
              <a:t>N-400 Only</a:t>
            </a:r>
            <a:r>
              <a:rPr lang="en-US" sz="2000" dirty="0"/>
              <a:t>); </a:t>
            </a:r>
            <a:br>
              <a:rPr lang="en-US" sz="2000" dirty="0"/>
            </a:br>
            <a:r>
              <a:rPr lang="en-US" sz="2000" b="1" dirty="0">
                <a:solidFill>
                  <a:srgbClr val="FF0000"/>
                </a:solidFill>
              </a:rPr>
              <a:t>On N-400</a:t>
            </a:r>
          </a:p>
        </p:txBody>
      </p:sp>
      <p:pic>
        <p:nvPicPr>
          <p:cNvPr id="2" name="Picture 1" descr="A screenshot of a table&#10;&#10;AI-generated content may be incorrect.">
            <a:extLst>
              <a:ext uri="{FF2B5EF4-FFF2-40B4-BE49-F238E27FC236}">
                <a16:creationId xmlns:a16="http://schemas.microsoft.com/office/drawing/2014/main" id="{085C4CBD-A165-F7B1-30BA-8C8BA8397B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0"/>
            <a:ext cx="5946622" cy="5688774"/>
          </a:xfrm>
          <a:prstGeom prst="rect">
            <a:avLst/>
          </a:prstGeom>
          <a:noFill/>
          <a:ln>
            <a:solidFill>
              <a:schemeClr val="tx1"/>
            </a:solidFill>
          </a:ln>
          <a:effectLst>
            <a:outerShdw blurRad="50800" dist="38100" dir="2700000" algn="tl" rotWithShape="0">
              <a:prstClr val="black">
                <a:alpha val="40000"/>
              </a:prstClr>
            </a:outerShdw>
          </a:effectLst>
        </p:spPr>
      </p:pic>
      <p:cxnSp>
        <p:nvCxnSpPr>
          <p:cNvPr id="5" name="Straight Arrow Connector 4">
            <a:extLst>
              <a:ext uri="{FF2B5EF4-FFF2-40B4-BE49-F238E27FC236}">
                <a16:creationId xmlns:a16="http://schemas.microsoft.com/office/drawing/2014/main" id="{1F480194-4FE8-894A-AA31-73675BBEBACD}"/>
              </a:ext>
            </a:extLst>
          </p:cNvPr>
          <p:cNvCxnSpPr>
            <a:cxnSpLocks/>
          </p:cNvCxnSpPr>
          <p:nvPr/>
        </p:nvCxnSpPr>
        <p:spPr>
          <a:xfrm flipV="1">
            <a:off x="2590800" y="2587330"/>
            <a:ext cx="4919119" cy="9940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356C805-AEA9-1E42-AE81-A6C07EE3198F}"/>
              </a:ext>
            </a:extLst>
          </p:cNvPr>
          <p:cNvCxnSpPr>
            <a:cxnSpLocks/>
          </p:cNvCxnSpPr>
          <p:nvPr/>
        </p:nvCxnSpPr>
        <p:spPr>
          <a:xfrm>
            <a:off x="4876800" y="3657600"/>
            <a:ext cx="251460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72144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E05F0E32-14F4-824A-BAFD-BF8896B115CD}"/>
              </a:ext>
            </a:extLst>
          </p:cNvPr>
          <p:cNvSpPr txBox="1">
            <a:spLocks/>
          </p:cNvSpPr>
          <p:nvPr/>
        </p:nvSpPr>
        <p:spPr bwMode="auto">
          <a:xfrm>
            <a:off x="1863715" y="1008224"/>
            <a:ext cx="81223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charset="-128"/>
                <a:cs typeface="+mn-cs"/>
              </a:defRPr>
            </a:lvl1pPr>
            <a:lvl2pPr marL="623888" indent="-276225" algn="l" rtl="0" eaLnBrk="0" fontAlgn="base" hangingPunct="0">
              <a:spcBef>
                <a:spcPct val="20000"/>
              </a:spcBef>
              <a:spcAft>
                <a:spcPct val="0"/>
              </a:spcAft>
              <a:buChar char="–"/>
              <a:defRPr sz="2200">
                <a:solidFill>
                  <a:schemeClr val="tx1"/>
                </a:solidFill>
                <a:latin typeface="+mn-lt"/>
                <a:ea typeface="ＭＳ Ｐゴシック" charset="-128"/>
              </a:defRPr>
            </a:lvl2pPr>
            <a:lvl3pPr marL="855663" indent="-231775" algn="l" rtl="0" eaLnBrk="0" fontAlgn="base" hangingPunct="0">
              <a:spcBef>
                <a:spcPct val="20000"/>
              </a:spcBef>
              <a:spcAft>
                <a:spcPct val="0"/>
              </a:spcAft>
              <a:buChar char="•"/>
              <a:defRPr sz="2200">
                <a:solidFill>
                  <a:schemeClr val="tx1"/>
                </a:solidFill>
                <a:latin typeface="+mn-lt"/>
                <a:ea typeface="ＭＳ Ｐゴシック" charset="-128"/>
              </a:defRPr>
            </a:lvl3pPr>
            <a:lvl4pPr marL="1146175" indent="-290513" algn="l" rtl="0" eaLnBrk="0" fontAlgn="base" hangingPunct="0">
              <a:spcBef>
                <a:spcPct val="20000"/>
              </a:spcBef>
              <a:spcAft>
                <a:spcPct val="0"/>
              </a:spcAft>
              <a:buChar char="–"/>
              <a:defRPr sz="2200">
                <a:solidFill>
                  <a:schemeClr val="tx1"/>
                </a:solidFill>
                <a:latin typeface="+mn-lt"/>
                <a:ea typeface="ＭＳ Ｐゴシック" charset="-128"/>
              </a:defRPr>
            </a:lvl4pPr>
            <a:lvl5pPr marL="1422400" indent="-276225" algn="l" rtl="0" eaLnBrk="0" fontAlgn="base" hangingPunct="0">
              <a:spcBef>
                <a:spcPct val="20000"/>
              </a:spcBef>
              <a:spcAft>
                <a:spcPct val="0"/>
              </a:spcAft>
              <a:buChar char="»"/>
              <a:defRPr sz="22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ts val="0"/>
              </a:spcBef>
              <a:spcAft>
                <a:spcPts val="600"/>
              </a:spcAft>
            </a:pPr>
            <a:r>
              <a:rPr lang="en-US" sz="2000" kern="0" dirty="0"/>
              <a:t>Household Income; Qs 5-7</a:t>
            </a:r>
          </a:p>
        </p:txBody>
      </p:sp>
      <p:sp>
        <p:nvSpPr>
          <p:cNvPr id="14" name="Title 1">
            <a:extLst>
              <a:ext uri="{FF2B5EF4-FFF2-40B4-BE49-F238E27FC236}">
                <a16:creationId xmlns:a16="http://schemas.microsoft.com/office/drawing/2014/main" id="{D166E042-86A7-844D-95A1-066E2E5B420F}"/>
              </a:ext>
            </a:extLst>
          </p:cNvPr>
          <p:cNvSpPr txBox="1">
            <a:spLocks/>
          </p:cNvSpPr>
          <p:nvPr/>
        </p:nvSpPr>
        <p:spPr>
          <a:xfrm>
            <a:off x="1524000" y="0"/>
            <a:ext cx="9144000" cy="1051560"/>
          </a:xfrm>
          <a:prstGeom prst="rect">
            <a:avLst/>
          </a:prstGeom>
        </p:spPr>
        <p:txBody>
          <a:bodyPr>
            <a:normAutofit/>
          </a:bodyPr>
          <a:lstStyle>
            <a:lvl1pPr algn="ctr" rtl="0" eaLnBrk="0" fontAlgn="base" hangingPunct="0">
              <a:spcBef>
                <a:spcPct val="0"/>
              </a:spcBef>
              <a:spcAft>
                <a:spcPct val="0"/>
              </a:spcAft>
              <a:defRPr sz="3000" b="1" kern="1200">
                <a:solidFill>
                  <a:srgbClr val="1D3A83"/>
                </a:solidFill>
                <a:latin typeface="Tahoma" pitchFamily="34" charset="0"/>
                <a:ea typeface="+mj-ea"/>
                <a:cs typeface="Tahoma" pitchFamily="34" charset="0"/>
              </a:defRPr>
            </a:lvl1pPr>
            <a:lvl2pPr algn="ctr" rtl="0" eaLnBrk="0" fontAlgn="base" hangingPunct="0">
              <a:spcBef>
                <a:spcPct val="0"/>
              </a:spcBef>
              <a:spcAft>
                <a:spcPct val="0"/>
              </a:spcAft>
              <a:defRPr sz="3000" b="1">
                <a:solidFill>
                  <a:srgbClr val="1D3A83"/>
                </a:solidFill>
                <a:latin typeface="Tahoma" pitchFamily="34" charset="0"/>
                <a:cs typeface="Tahoma" pitchFamily="34" charset="0"/>
              </a:defRPr>
            </a:lvl2pPr>
            <a:lvl3pPr algn="ctr" rtl="0" eaLnBrk="0" fontAlgn="base" hangingPunct="0">
              <a:spcBef>
                <a:spcPct val="0"/>
              </a:spcBef>
              <a:spcAft>
                <a:spcPct val="0"/>
              </a:spcAft>
              <a:defRPr sz="3000" b="1">
                <a:solidFill>
                  <a:srgbClr val="1D3A83"/>
                </a:solidFill>
                <a:latin typeface="Tahoma" pitchFamily="34" charset="0"/>
                <a:cs typeface="Tahoma" pitchFamily="34" charset="0"/>
              </a:defRPr>
            </a:lvl3pPr>
            <a:lvl4pPr algn="ctr" rtl="0" eaLnBrk="0" fontAlgn="base" hangingPunct="0">
              <a:spcBef>
                <a:spcPct val="0"/>
              </a:spcBef>
              <a:spcAft>
                <a:spcPct val="0"/>
              </a:spcAft>
              <a:defRPr sz="3000" b="1">
                <a:solidFill>
                  <a:srgbClr val="1D3A83"/>
                </a:solidFill>
                <a:latin typeface="Tahoma" pitchFamily="34" charset="0"/>
                <a:cs typeface="Tahoma" pitchFamily="34" charset="0"/>
              </a:defRPr>
            </a:lvl4pPr>
            <a:lvl5pPr algn="ctr" rtl="0" eaLnBrk="0" fontAlgn="base" hangingPunct="0">
              <a:spcBef>
                <a:spcPct val="0"/>
              </a:spcBef>
              <a:spcAft>
                <a:spcPct val="0"/>
              </a:spcAft>
              <a:defRPr sz="3000" b="1">
                <a:solidFill>
                  <a:srgbClr val="1D3A83"/>
                </a:solidFill>
                <a:latin typeface="Tahoma" pitchFamily="34" charset="0"/>
                <a:cs typeface="Tahoma" pitchFamily="34" charset="0"/>
              </a:defRPr>
            </a:lvl5pPr>
            <a:lvl6pPr marL="457200" algn="ctr" rtl="0" fontAlgn="base">
              <a:spcBef>
                <a:spcPct val="0"/>
              </a:spcBef>
              <a:spcAft>
                <a:spcPct val="0"/>
              </a:spcAft>
              <a:defRPr sz="3000" b="1">
                <a:solidFill>
                  <a:srgbClr val="1D3A83"/>
                </a:solidFill>
                <a:latin typeface="Tahoma" pitchFamily="34" charset="0"/>
                <a:cs typeface="Tahoma" pitchFamily="34" charset="0"/>
              </a:defRPr>
            </a:lvl6pPr>
            <a:lvl7pPr marL="914400" algn="ctr" rtl="0" fontAlgn="base">
              <a:spcBef>
                <a:spcPct val="0"/>
              </a:spcBef>
              <a:spcAft>
                <a:spcPct val="0"/>
              </a:spcAft>
              <a:defRPr sz="3000" b="1">
                <a:solidFill>
                  <a:srgbClr val="1D3A83"/>
                </a:solidFill>
                <a:latin typeface="Tahoma" pitchFamily="34" charset="0"/>
                <a:cs typeface="Tahoma" pitchFamily="34" charset="0"/>
              </a:defRPr>
            </a:lvl7pPr>
            <a:lvl8pPr marL="1371600" algn="ctr" rtl="0" fontAlgn="base">
              <a:spcBef>
                <a:spcPct val="0"/>
              </a:spcBef>
              <a:spcAft>
                <a:spcPct val="0"/>
              </a:spcAft>
              <a:defRPr sz="3000" b="1">
                <a:solidFill>
                  <a:srgbClr val="1D3A83"/>
                </a:solidFill>
                <a:latin typeface="Tahoma" pitchFamily="34" charset="0"/>
                <a:cs typeface="Tahoma" pitchFamily="34" charset="0"/>
              </a:defRPr>
            </a:lvl8pPr>
            <a:lvl9pPr marL="1828800" algn="ctr" rtl="0" fontAlgn="base">
              <a:spcBef>
                <a:spcPct val="0"/>
              </a:spcBef>
              <a:spcAft>
                <a:spcPct val="0"/>
              </a:spcAft>
              <a:defRPr sz="3000" b="1">
                <a:solidFill>
                  <a:srgbClr val="1D3A83"/>
                </a:solidFill>
                <a:latin typeface="Tahoma" pitchFamily="34" charset="0"/>
                <a:cs typeface="Tahoma" pitchFamily="34" charset="0"/>
              </a:defRPr>
            </a:lvl9pPr>
          </a:lstStyle>
          <a:p>
            <a:r>
              <a:rPr lang="en-US" sz="2800"/>
              <a:t>Part 5: Income at or Below 150 Percent of the Federal Poverty Guidelines</a:t>
            </a:r>
            <a:endParaRPr lang="en-US" sz="2800" dirty="0"/>
          </a:p>
        </p:txBody>
      </p:sp>
      <p:pic>
        <p:nvPicPr>
          <p:cNvPr id="5" name="Picture 4" descr="A screenshot of a computer&#10;&#10;AI-generated content may be incorrect.">
            <a:extLst>
              <a:ext uri="{FF2B5EF4-FFF2-40B4-BE49-F238E27FC236}">
                <a16:creationId xmlns:a16="http://schemas.microsoft.com/office/drawing/2014/main" id="{333C5890-3B96-5E3D-1585-E78964C90A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1592999"/>
            <a:ext cx="11069020" cy="30988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831235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E05F0E32-14F4-824A-BAFD-BF8896B115CD}"/>
              </a:ext>
            </a:extLst>
          </p:cNvPr>
          <p:cNvSpPr txBox="1">
            <a:spLocks/>
          </p:cNvSpPr>
          <p:nvPr/>
        </p:nvSpPr>
        <p:spPr bwMode="auto">
          <a:xfrm>
            <a:off x="1863715" y="1008224"/>
            <a:ext cx="81223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charset="-128"/>
                <a:cs typeface="+mn-cs"/>
              </a:defRPr>
            </a:lvl1pPr>
            <a:lvl2pPr marL="623888" indent="-276225" algn="l" rtl="0" eaLnBrk="0" fontAlgn="base" hangingPunct="0">
              <a:spcBef>
                <a:spcPct val="20000"/>
              </a:spcBef>
              <a:spcAft>
                <a:spcPct val="0"/>
              </a:spcAft>
              <a:buChar char="–"/>
              <a:defRPr sz="2200">
                <a:solidFill>
                  <a:schemeClr val="tx1"/>
                </a:solidFill>
                <a:latin typeface="+mn-lt"/>
                <a:ea typeface="ＭＳ Ｐゴシック" charset="-128"/>
              </a:defRPr>
            </a:lvl2pPr>
            <a:lvl3pPr marL="855663" indent="-231775" algn="l" rtl="0" eaLnBrk="0" fontAlgn="base" hangingPunct="0">
              <a:spcBef>
                <a:spcPct val="20000"/>
              </a:spcBef>
              <a:spcAft>
                <a:spcPct val="0"/>
              </a:spcAft>
              <a:buChar char="•"/>
              <a:defRPr sz="2200">
                <a:solidFill>
                  <a:schemeClr val="tx1"/>
                </a:solidFill>
                <a:latin typeface="+mn-lt"/>
                <a:ea typeface="ＭＳ Ｐゴシック" charset="-128"/>
              </a:defRPr>
            </a:lvl3pPr>
            <a:lvl4pPr marL="1146175" indent="-290513" algn="l" rtl="0" eaLnBrk="0" fontAlgn="base" hangingPunct="0">
              <a:spcBef>
                <a:spcPct val="20000"/>
              </a:spcBef>
              <a:spcAft>
                <a:spcPct val="0"/>
              </a:spcAft>
              <a:buChar char="–"/>
              <a:defRPr sz="2200">
                <a:solidFill>
                  <a:schemeClr val="tx1"/>
                </a:solidFill>
                <a:latin typeface="+mn-lt"/>
                <a:ea typeface="ＭＳ Ｐゴシック" charset="-128"/>
              </a:defRPr>
            </a:lvl4pPr>
            <a:lvl5pPr marL="1422400" indent="-276225" algn="l" rtl="0" eaLnBrk="0" fontAlgn="base" hangingPunct="0">
              <a:spcBef>
                <a:spcPct val="20000"/>
              </a:spcBef>
              <a:spcAft>
                <a:spcPct val="0"/>
              </a:spcAft>
              <a:buChar char="»"/>
              <a:defRPr sz="22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ts val="0"/>
              </a:spcBef>
              <a:spcAft>
                <a:spcPts val="600"/>
              </a:spcAft>
            </a:pPr>
            <a:r>
              <a:rPr lang="en-US" sz="2000" kern="0" dirty="0"/>
              <a:t>Household Income; Qs 8-9</a:t>
            </a:r>
          </a:p>
        </p:txBody>
      </p:sp>
      <p:sp>
        <p:nvSpPr>
          <p:cNvPr id="13" name="Title 1">
            <a:extLst>
              <a:ext uri="{FF2B5EF4-FFF2-40B4-BE49-F238E27FC236}">
                <a16:creationId xmlns:a16="http://schemas.microsoft.com/office/drawing/2014/main" id="{82224AA6-9AF5-0B42-A501-618C18EA3632}"/>
              </a:ext>
            </a:extLst>
          </p:cNvPr>
          <p:cNvSpPr txBox="1">
            <a:spLocks/>
          </p:cNvSpPr>
          <p:nvPr/>
        </p:nvSpPr>
        <p:spPr>
          <a:xfrm>
            <a:off x="1524000" y="0"/>
            <a:ext cx="9144000" cy="1051560"/>
          </a:xfrm>
          <a:prstGeom prst="rect">
            <a:avLst/>
          </a:prstGeom>
        </p:spPr>
        <p:txBody>
          <a:bodyPr>
            <a:normAutofit/>
          </a:bodyPr>
          <a:lstStyle>
            <a:lvl1pPr algn="ctr" rtl="0" eaLnBrk="0" fontAlgn="base" hangingPunct="0">
              <a:spcBef>
                <a:spcPct val="0"/>
              </a:spcBef>
              <a:spcAft>
                <a:spcPct val="0"/>
              </a:spcAft>
              <a:defRPr sz="3000" b="1" kern="1200">
                <a:solidFill>
                  <a:srgbClr val="1D3A83"/>
                </a:solidFill>
                <a:latin typeface="Tahoma" pitchFamily="34" charset="0"/>
                <a:ea typeface="+mj-ea"/>
                <a:cs typeface="Tahoma" pitchFamily="34" charset="0"/>
              </a:defRPr>
            </a:lvl1pPr>
            <a:lvl2pPr algn="ctr" rtl="0" eaLnBrk="0" fontAlgn="base" hangingPunct="0">
              <a:spcBef>
                <a:spcPct val="0"/>
              </a:spcBef>
              <a:spcAft>
                <a:spcPct val="0"/>
              </a:spcAft>
              <a:defRPr sz="3000" b="1">
                <a:solidFill>
                  <a:srgbClr val="1D3A83"/>
                </a:solidFill>
                <a:latin typeface="Tahoma" pitchFamily="34" charset="0"/>
                <a:cs typeface="Tahoma" pitchFamily="34" charset="0"/>
              </a:defRPr>
            </a:lvl2pPr>
            <a:lvl3pPr algn="ctr" rtl="0" eaLnBrk="0" fontAlgn="base" hangingPunct="0">
              <a:spcBef>
                <a:spcPct val="0"/>
              </a:spcBef>
              <a:spcAft>
                <a:spcPct val="0"/>
              </a:spcAft>
              <a:defRPr sz="3000" b="1">
                <a:solidFill>
                  <a:srgbClr val="1D3A83"/>
                </a:solidFill>
                <a:latin typeface="Tahoma" pitchFamily="34" charset="0"/>
                <a:cs typeface="Tahoma" pitchFamily="34" charset="0"/>
              </a:defRPr>
            </a:lvl3pPr>
            <a:lvl4pPr algn="ctr" rtl="0" eaLnBrk="0" fontAlgn="base" hangingPunct="0">
              <a:spcBef>
                <a:spcPct val="0"/>
              </a:spcBef>
              <a:spcAft>
                <a:spcPct val="0"/>
              </a:spcAft>
              <a:defRPr sz="3000" b="1">
                <a:solidFill>
                  <a:srgbClr val="1D3A83"/>
                </a:solidFill>
                <a:latin typeface="Tahoma" pitchFamily="34" charset="0"/>
                <a:cs typeface="Tahoma" pitchFamily="34" charset="0"/>
              </a:defRPr>
            </a:lvl4pPr>
            <a:lvl5pPr algn="ctr" rtl="0" eaLnBrk="0" fontAlgn="base" hangingPunct="0">
              <a:spcBef>
                <a:spcPct val="0"/>
              </a:spcBef>
              <a:spcAft>
                <a:spcPct val="0"/>
              </a:spcAft>
              <a:defRPr sz="3000" b="1">
                <a:solidFill>
                  <a:srgbClr val="1D3A83"/>
                </a:solidFill>
                <a:latin typeface="Tahoma" pitchFamily="34" charset="0"/>
                <a:cs typeface="Tahoma" pitchFamily="34" charset="0"/>
              </a:defRPr>
            </a:lvl5pPr>
            <a:lvl6pPr marL="457200" algn="ctr" rtl="0" fontAlgn="base">
              <a:spcBef>
                <a:spcPct val="0"/>
              </a:spcBef>
              <a:spcAft>
                <a:spcPct val="0"/>
              </a:spcAft>
              <a:defRPr sz="3000" b="1">
                <a:solidFill>
                  <a:srgbClr val="1D3A83"/>
                </a:solidFill>
                <a:latin typeface="Tahoma" pitchFamily="34" charset="0"/>
                <a:cs typeface="Tahoma" pitchFamily="34" charset="0"/>
              </a:defRPr>
            </a:lvl6pPr>
            <a:lvl7pPr marL="914400" algn="ctr" rtl="0" fontAlgn="base">
              <a:spcBef>
                <a:spcPct val="0"/>
              </a:spcBef>
              <a:spcAft>
                <a:spcPct val="0"/>
              </a:spcAft>
              <a:defRPr sz="3000" b="1">
                <a:solidFill>
                  <a:srgbClr val="1D3A83"/>
                </a:solidFill>
                <a:latin typeface="Tahoma" pitchFamily="34" charset="0"/>
                <a:cs typeface="Tahoma" pitchFamily="34" charset="0"/>
              </a:defRPr>
            </a:lvl7pPr>
            <a:lvl8pPr marL="1371600" algn="ctr" rtl="0" fontAlgn="base">
              <a:spcBef>
                <a:spcPct val="0"/>
              </a:spcBef>
              <a:spcAft>
                <a:spcPct val="0"/>
              </a:spcAft>
              <a:defRPr sz="3000" b="1">
                <a:solidFill>
                  <a:srgbClr val="1D3A83"/>
                </a:solidFill>
                <a:latin typeface="Tahoma" pitchFamily="34" charset="0"/>
                <a:cs typeface="Tahoma" pitchFamily="34" charset="0"/>
              </a:defRPr>
            </a:lvl8pPr>
            <a:lvl9pPr marL="1828800" algn="ctr" rtl="0" fontAlgn="base">
              <a:spcBef>
                <a:spcPct val="0"/>
              </a:spcBef>
              <a:spcAft>
                <a:spcPct val="0"/>
              </a:spcAft>
              <a:defRPr sz="3000" b="1">
                <a:solidFill>
                  <a:srgbClr val="1D3A83"/>
                </a:solidFill>
                <a:latin typeface="Tahoma" pitchFamily="34" charset="0"/>
                <a:cs typeface="Tahoma" pitchFamily="34" charset="0"/>
              </a:defRPr>
            </a:lvl9pPr>
          </a:lstStyle>
          <a:p>
            <a:r>
              <a:rPr lang="en-US" sz="2800"/>
              <a:t>Part 5: Income at or Below 150 Percent of the Federal Poverty Guidelines</a:t>
            </a:r>
            <a:endParaRPr lang="en-US" sz="2800" dirty="0"/>
          </a:p>
        </p:txBody>
      </p:sp>
      <p:pic>
        <p:nvPicPr>
          <p:cNvPr id="3" name="Picture 2" descr="A screenshot of a form&#10;&#10;AI-generated content may be incorrect.">
            <a:extLst>
              <a:ext uri="{FF2B5EF4-FFF2-40B4-BE49-F238E27FC236}">
                <a16:creationId xmlns:a16="http://schemas.microsoft.com/office/drawing/2014/main" id="{D67606B7-A88D-2012-60ED-E3BF8B88E9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3715" y="1448724"/>
            <a:ext cx="7813685" cy="4484256"/>
          </a:xfrm>
          <a:prstGeom prst="rect">
            <a:avLst/>
          </a:prstGeom>
        </p:spPr>
      </p:pic>
      <p:sp>
        <p:nvSpPr>
          <p:cNvPr id="9" name="TextBox 8">
            <a:extLst>
              <a:ext uri="{FF2B5EF4-FFF2-40B4-BE49-F238E27FC236}">
                <a16:creationId xmlns:a16="http://schemas.microsoft.com/office/drawing/2014/main" id="{76BD1A6D-94C4-EC46-8625-0FE6E1FDF82D}"/>
              </a:ext>
            </a:extLst>
          </p:cNvPr>
          <p:cNvSpPr txBox="1"/>
          <p:nvPr/>
        </p:nvSpPr>
        <p:spPr>
          <a:xfrm>
            <a:off x="9412681" y="3309864"/>
            <a:ext cx="2760784" cy="584775"/>
          </a:xfrm>
          <a:prstGeom prst="rect">
            <a:avLst/>
          </a:prstGeom>
          <a:noFill/>
          <a:ln>
            <a:solidFill>
              <a:srgbClr val="FF0000"/>
            </a:solidFill>
          </a:ln>
        </p:spPr>
        <p:txBody>
          <a:bodyPr wrap="square" rtlCol="0">
            <a:spAutoFit/>
          </a:bodyPr>
          <a:lstStyle/>
          <a:p>
            <a:r>
              <a:rPr lang="en-US" sz="1600" dirty="0">
                <a:solidFill>
                  <a:srgbClr val="FF0000"/>
                </a:solidFill>
              </a:rPr>
              <a:t>Insert total of # 6-7; auto fill if using current PDF</a:t>
            </a:r>
          </a:p>
        </p:txBody>
      </p:sp>
      <p:sp>
        <p:nvSpPr>
          <p:cNvPr id="7" name="TextBox 6">
            <a:extLst>
              <a:ext uri="{FF2B5EF4-FFF2-40B4-BE49-F238E27FC236}">
                <a16:creationId xmlns:a16="http://schemas.microsoft.com/office/drawing/2014/main" id="{C19B7C43-9D2A-E343-9DE8-8722645E6229}"/>
              </a:ext>
            </a:extLst>
          </p:cNvPr>
          <p:cNvSpPr txBox="1"/>
          <p:nvPr/>
        </p:nvSpPr>
        <p:spPr>
          <a:xfrm>
            <a:off x="3736729" y="5611504"/>
            <a:ext cx="7033847" cy="830997"/>
          </a:xfrm>
          <a:prstGeom prst="rect">
            <a:avLst/>
          </a:prstGeom>
          <a:solidFill>
            <a:schemeClr val="bg1">
              <a:lumMod val="95000"/>
            </a:schemeClr>
          </a:solidFill>
          <a:ln>
            <a:solidFill>
              <a:srgbClr val="FF0000"/>
            </a:solidFill>
          </a:ln>
        </p:spPr>
        <p:txBody>
          <a:bodyPr wrap="square" rtlCol="0">
            <a:spAutoFit/>
          </a:bodyPr>
          <a:lstStyle/>
          <a:p>
            <a:pPr algn="l"/>
            <a:r>
              <a:rPr lang="en-US" sz="1600" b="1" dirty="0">
                <a:solidFill>
                  <a:srgbClr val="FF0000"/>
                </a:solidFill>
              </a:rPr>
              <a:t>Practice Tip: </a:t>
            </a:r>
            <a:r>
              <a:rPr lang="en-US" sz="1600" dirty="0">
                <a:solidFill>
                  <a:srgbClr val="FF0000"/>
                </a:solidFill>
              </a:rPr>
              <a:t>Q9 - Explain any change of circumstances, if any, that may favor the petition for fee-waiver; esp. if Q8 answer shows too much income, but now reduced enough to qualify (at time of application)</a:t>
            </a:r>
          </a:p>
        </p:txBody>
      </p:sp>
    </p:spTree>
    <p:extLst>
      <p:ext uri="{BB962C8B-B14F-4D97-AF65-F5344CB8AC3E}">
        <p14:creationId xmlns:p14="http://schemas.microsoft.com/office/powerpoint/2010/main" val="353111451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C:\Users\reugenio\AppData\Local\Microsoft\Windows\Temporary Internet Files\Content.IE5\HFB0QXZO\MP90042244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0662" y="1219200"/>
            <a:ext cx="3418739"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524000" y="0"/>
            <a:ext cx="9144000" cy="1051560"/>
          </a:xfrm>
        </p:spPr>
        <p:txBody>
          <a:bodyPr>
            <a:noAutofit/>
          </a:bodyPr>
          <a:lstStyle/>
          <a:p>
            <a:r>
              <a:rPr lang="en-US" sz="2800" dirty="0"/>
              <a:t>Practice Point: Household Income </a:t>
            </a:r>
            <a:br>
              <a:rPr lang="en-US" sz="2800" dirty="0"/>
            </a:br>
            <a:r>
              <a:rPr lang="en-US" sz="2800" dirty="0"/>
              <a:t>Below 150% </a:t>
            </a:r>
            <a:r>
              <a:rPr lang="en-US" sz="2800" dirty="0">
                <a:solidFill>
                  <a:srgbClr val="FF0000"/>
                </a:solidFill>
              </a:rPr>
              <a:t>RED</a:t>
            </a:r>
            <a:r>
              <a:rPr lang="en-US" sz="2800" dirty="0"/>
              <a:t> Flags</a:t>
            </a:r>
          </a:p>
        </p:txBody>
      </p:sp>
      <p:sp>
        <p:nvSpPr>
          <p:cNvPr id="5" name="Vertical Text Placeholder 4"/>
          <p:cNvSpPr>
            <a:spLocks noGrp="1"/>
          </p:cNvSpPr>
          <p:nvPr>
            <p:ph type="body" orient="vert" idx="1"/>
          </p:nvPr>
        </p:nvSpPr>
        <p:spPr>
          <a:xfrm>
            <a:off x="1752601" y="1219200"/>
            <a:ext cx="5105399" cy="5029200"/>
          </a:xfrm>
        </p:spPr>
        <p:txBody>
          <a:bodyPr/>
          <a:lstStyle/>
          <a:p>
            <a:pPr>
              <a:spcAft>
                <a:spcPts val="600"/>
              </a:spcAft>
              <a:buSzPct val="100000"/>
              <a:buFont typeface="Symbol" panose="05050102010706020507" pitchFamily="18" charset="2"/>
              <a:buChar char="·"/>
            </a:pPr>
            <a:r>
              <a:rPr lang="en-US" sz="1600" b="1" dirty="0">
                <a:ea typeface="Tahoma" pitchFamily="34" charset="0"/>
              </a:rPr>
              <a:t>Head of Household</a:t>
            </a:r>
            <a:r>
              <a:rPr lang="en-US" sz="1600" dirty="0">
                <a:ea typeface="Tahoma" pitchFamily="34" charset="0"/>
              </a:rPr>
              <a:t>: Allows for certain tax credits not available under Married or Single</a:t>
            </a:r>
          </a:p>
          <a:p>
            <a:pPr marL="511175" lvl="1">
              <a:spcAft>
                <a:spcPts val="600"/>
              </a:spcAft>
              <a:buFont typeface="Tahoma" panose="020B0604030504040204" pitchFamily="34" charset="0"/>
              <a:buChar char="̶"/>
            </a:pPr>
            <a:r>
              <a:rPr lang="en-US" sz="1600" b="1" dirty="0">
                <a:ea typeface="Tahoma" pitchFamily="34" charset="0"/>
              </a:rPr>
              <a:t>Requirements: </a:t>
            </a:r>
          </a:p>
          <a:p>
            <a:pPr marL="739775" lvl="2">
              <a:spcAft>
                <a:spcPts val="600"/>
              </a:spcAft>
              <a:buFont typeface="Courier New" panose="02070309020205020404" pitchFamily="49" charset="0"/>
              <a:buChar char="o"/>
            </a:pPr>
            <a:r>
              <a:rPr lang="en-US" sz="1600" dirty="0">
                <a:ea typeface="Tahoma" pitchFamily="34" charset="0"/>
              </a:rPr>
              <a:t>Considered Unmarried</a:t>
            </a:r>
          </a:p>
          <a:p>
            <a:pPr marL="739775" lvl="2">
              <a:spcAft>
                <a:spcPts val="600"/>
              </a:spcAft>
              <a:buFont typeface="Courier New" panose="02070309020205020404" pitchFamily="49" charset="0"/>
              <a:buChar char="o"/>
            </a:pPr>
            <a:r>
              <a:rPr lang="en-US" sz="1600" dirty="0">
                <a:ea typeface="Tahoma" pitchFamily="34" charset="0"/>
              </a:rPr>
              <a:t>Paid &gt; ½ Cost of keeping your Household  for entire year</a:t>
            </a:r>
          </a:p>
          <a:p>
            <a:pPr marL="739775" lvl="2">
              <a:spcAft>
                <a:spcPts val="600"/>
              </a:spcAft>
              <a:buFont typeface="Courier New" panose="02070309020205020404" pitchFamily="49" charset="0"/>
              <a:buChar char="o"/>
            </a:pPr>
            <a:r>
              <a:rPr lang="en-US" sz="1600" dirty="0">
                <a:ea typeface="Tahoma" pitchFamily="34" charset="0"/>
              </a:rPr>
              <a:t>Qualifying person </a:t>
            </a:r>
            <a:r>
              <a:rPr lang="en-US" sz="1600" b="1" dirty="0">
                <a:ea typeface="Tahoma" pitchFamily="34" charset="0"/>
              </a:rPr>
              <a:t>LIVED WITH</a:t>
            </a:r>
            <a:r>
              <a:rPr lang="en-US" sz="1600" dirty="0">
                <a:ea typeface="Tahoma" pitchFamily="34" charset="0"/>
              </a:rPr>
              <a:t> you for &gt; 6 months (except dependent parents)</a:t>
            </a:r>
          </a:p>
          <a:p>
            <a:pPr lvl="1">
              <a:spcAft>
                <a:spcPts val="600"/>
              </a:spcAft>
              <a:buFont typeface="Tahoma" panose="020B0604030504040204" pitchFamily="34" charset="0"/>
              <a:buChar char="̶"/>
            </a:pPr>
            <a:r>
              <a:rPr lang="en-US" sz="1600" b="1" dirty="0">
                <a:ea typeface="Tahoma" pitchFamily="34" charset="0"/>
              </a:rPr>
              <a:t>Qualifying Person</a:t>
            </a:r>
          </a:p>
          <a:p>
            <a:pPr lvl="2">
              <a:spcAft>
                <a:spcPts val="600"/>
              </a:spcAft>
              <a:buFont typeface="Courier New" panose="02070309020205020404" pitchFamily="49" charset="0"/>
              <a:buChar char="o"/>
            </a:pPr>
            <a:r>
              <a:rPr lang="en-US" sz="1600" dirty="0">
                <a:ea typeface="Tahoma" pitchFamily="34" charset="0"/>
              </a:rPr>
              <a:t>Child, Parent, or Relative: Must meet specific requirements for each</a:t>
            </a:r>
          </a:p>
          <a:p>
            <a:pPr>
              <a:spcAft>
                <a:spcPts val="600"/>
              </a:spcAft>
              <a:buSzPct val="100000"/>
              <a:buFont typeface="Symbol" panose="05050102010706020507" pitchFamily="18" charset="2"/>
              <a:buChar char=""/>
            </a:pPr>
            <a:r>
              <a:rPr lang="en-US" sz="1600" b="1" dirty="0">
                <a:ea typeface="Tahoma" pitchFamily="34" charset="0"/>
              </a:rPr>
              <a:t>Dependents</a:t>
            </a:r>
          </a:p>
          <a:p>
            <a:pPr marL="511175" lvl="1">
              <a:spcAft>
                <a:spcPts val="600"/>
              </a:spcAft>
              <a:buFont typeface="Tahoma" panose="020B0604030504040204" pitchFamily="34" charset="0"/>
              <a:buChar char="̶"/>
            </a:pPr>
            <a:r>
              <a:rPr lang="en-US" sz="1600" dirty="0">
                <a:ea typeface="Tahoma" pitchFamily="34" charset="0"/>
              </a:rPr>
              <a:t>If not filing under </a:t>
            </a:r>
            <a:r>
              <a:rPr lang="en-US" sz="1600" i="1" dirty="0">
                <a:ea typeface="Tahoma" pitchFamily="34" charset="0"/>
              </a:rPr>
              <a:t>Head of Household</a:t>
            </a:r>
            <a:r>
              <a:rPr lang="en-US" sz="1600" dirty="0">
                <a:ea typeface="Tahoma" pitchFamily="34" charset="0"/>
              </a:rPr>
              <a:t> status, taxes may still be “bad” if inaccurately claiming child or relative for exemption purposes</a:t>
            </a:r>
          </a:p>
          <a:p>
            <a:pPr>
              <a:spcAft>
                <a:spcPts val="600"/>
              </a:spcAft>
              <a:buSzPct val="100000"/>
              <a:buFont typeface="Symbol" panose="05050102010706020507" pitchFamily="18" charset="2"/>
              <a:buChar char="·"/>
            </a:pPr>
            <a:r>
              <a:rPr lang="en-US" sz="1600" b="1" dirty="0">
                <a:ea typeface="Tahoma" pitchFamily="34" charset="0"/>
              </a:rPr>
              <a:t>Refer Applicant to free tax prep providers if you see these issues!</a:t>
            </a:r>
          </a:p>
        </p:txBody>
      </p:sp>
    </p:spTree>
    <p:extLst>
      <p:ext uri="{BB962C8B-B14F-4D97-AF65-F5344CB8AC3E}">
        <p14:creationId xmlns:p14="http://schemas.microsoft.com/office/powerpoint/2010/main" val="4553467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828800" y="683140"/>
            <a:ext cx="8382000" cy="1905000"/>
          </a:xfrm>
        </p:spPr>
        <p:txBody>
          <a:bodyPr anchor="ctr"/>
          <a:lstStyle/>
          <a:p>
            <a:r>
              <a:rPr lang="en-US" dirty="0"/>
              <a:t>Time and resource intense</a:t>
            </a:r>
          </a:p>
          <a:p>
            <a:r>
              <a:rPr lang="en-US" dirty="0"/>
              <a:t>Requires more documentation</a:t>
            </a:r>
          </a:p>
          <a:p>
            <a:r>
              <a:rPr lang="en-US" dirty="0"/>
              <a:t>More difficult for USCIS to approve (case-by-case basis)</a:t>
            </a:r>
          </a:p>
        </p:txBody>
      </p:sp>
      <p:sp>
        <p:nvSpPr>
          <p:cNvPr id="5" name="Title 2"/>
          <p:cNvSpPr>
            <a:spLocks noGrp="1"/>
          </p:cNvSpPr>
          <p:nvPr>
            <p:ph type="title"/>
          </p:nvPr>
        </p:nvSpPr>
        <p:spPr>
          <a:xfrm>
            <a:off x="1524000" y="0"/>
            <a:ext cx="9144000" cy="914400"/>
          </a:xfrm>
        </p:spPr>
        <p:txBody>
          <a:bodyPr>
            <a:normAutofit/>
          </a:bodyPr>
          <a:lstStyle/>
          <a:p>
            <a:r>
              <a:rPr lang="en-US" sz="2800" dirty="0"/>
              <a:t>Part 6: Financial Hardship</a:t>
            </a:r>
          </a:p>
        </p:txBody>
      </p:sp>
      <p:pic>
        <p:nvPicPr>
          <p:cNvPr id="7" name="Picture 6" descr="A screenshot of a computer screen&#10;&#10;AI-generated content may be incorrect.">
            <a:extLst>
              <a:ext uri="{FF2B5EF4-FFF2-40B4-BE49-F238E27FC236}">
                <a16:creationId xmlns:a16="http://schemas.microsoft.com/office/drawing/2014/main" id="{2403D018-2523-3BE2-7821-6416CFB96A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9097" y="2365106"/>
            <a:ext cx="9067204" cy="3273694"/>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83D6405A-3F84-1E44-9410-B8CE34D621FB}"/>
              </a:ext>
            </a:extLst>
          </p:cNvPr>
          <p:cNvSpPr txBox="1"/>
          <p:nvPr/>
        </p:nvSpPr>
        <p:spPr>
          <a:xfrm>
            <a:off x="2502876" y="5334000"/>
            <a:ext cx="7033847" cy="1077218"/>
          </a:xfrm>
          <a:prstGeom prst="rect">
            <a:avLst/>
          </a:prstGeom>
          <a:solidFill>
            <a:schemeClr val="bg1">
              <a:lumMod val="95000"/>
            </a:schemeClr>
          </a:solidFill>
          <a:ln>
            <a:solidFill>
              <a:srgbClr val="FF0000"/>
            </a:solidFill>
          </a:ln>
        </p:spPr>
        <p:txBody>
          <a:bodyPr wrap="square" rtlCol="0">
            <a:spAutoFit/>
          </a:bodyPr>
          <a:lstStyle/>
          <a:p>
            <a:pPr algn="l"/>
            <a:r>
              <a:rPr lang="en-US" sz="1600" b="1" dirty="0">
                <a:solidFill>
                  <a:srgbClr val="FF0000"/>
                </a:solidFill>
              </a:rPr>
              <a:t>Practice Tip: </a:t>
            </a:r>
            <a:r>
              <a:rPr lang="en-US" sz="1600" dirty="0">
                <a:solidFill>
                  <a:srgbClr val="FF0000"/>
                </a:solidFill>
              </a:rPr>
              <a:t>Q1 – Must be an actual “situation” that is “extraordinary” (i.e. not ordinary, and not poor financial management). Avoid descriptions that cannot be documented; will almost certainly be rejected or issued an RFE if documentation is not included. </a:t>
            </a:r>
          </a:p>
        </p:txBody>
      </p:sp>
    </p:spTree>
    <p:extLst>
      <p:ext uri="{BB962C8B-B14F-4D97-AF65-F5344CB8AC3E}">
        <p14:creationId xmlns:p14="http://schemas.microsoft.com/office/powerpoint/2010/main" val="3906607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057400" y="1958976"/>
            <a:ext cx="8077200" cy="1470025"/>
          </a:xfrm>
        </p:spPr>
        <p:txBody>
          <a:bodyPr rtlCol="0">
            <a:normAutofit/>
          </a:bodyPr>
          <a:lstStyle/>
          <a:p>
            <a:pPr eaLnBrk="1" fontAlgn="auto" hangingPunct="1">
              <a:spcAft>
                <a:spcPts val="0"/>
              </a:spcAft>
              <a:defRPr/>
            </a:pPr>
            <a:r>
              <a:rPr lang="en-US" cap="all" dirty="0">
                <a:latin typeface="Arial Narrow" panose="020B0604020202020204" pitchFamily="34" charset="0"/>
                <a:cs typeface="Arial Narrow" panose="020B0604020202020204" pitchFamily="34" charset="0"/>
              </a:rPr>
              <a:t>Eligibility Requirements</a:t>
            </a:r>
            <a:br>
              <a:rPr lang="en-US" cap="all" dirty="0">
                <a:latin typeface="Arial Narrow" panose="020B0604020202020204" pitchFamily="34" charset="0"/>
                <a:cs typeface="Arial Narrow" panose="020B0604020202020204" pitchFamily="34" charset="0"/>
              </a:rPr>
            </a:br>
            <a:r>
              <a:rPr lang="en-US" cap="all" dirty="0">
                <a:latin typeface="Arial Narrow" panose="020B0604020202020204" pitchFamily="34" charset="0"/>
                <a:cs typeface="Arial Narrow" panose="020B0604020202020204" pitchFamily="34" charset="0"/>
              </a:rPr>
              <a:t>for Fee </a:t>
            </a:r>
            <a:r>
              <a:rPr lang="en-US" cap="all" dirty="0" err="1">
                <a:latin typeface="Arial Narrow" panose="020B0604020202020204" pitchFamily="34" charset="0"/>
                <a:cs typeface="Arial Narrow" panose="020B0604020202020204" pitchFamily="34" charset="0"/>
              </a:rPr>
              <a:t>WaiverS</a:t>
            </a:r>
            <a:endParaRPr lang="en-US" cap="all" dirty="0">
              <a:latin typeface="Arial Narrow" panose="020B0604020202020204" pitchFamily="34" charset="0"/>
              <a:cs typeface="Arial Narrow" panose="020B0604020202020204" pitchFamily="34" charset="0"/>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4968FF44-AC76-2F48-82E7-A061D886EC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966537"/>
            <a:ext cx="9144000" cy="2536466"/>
          </a:xfrm>
          <a:prstGeom prst="rect">
            <a:avLst/>
          </a:prstGeom>
        </p:spPr>
      </p:pic>
      <p:sp>
        <p:nvSpPr>
          <p:cNvPr id="5" name="Title 2"/>
          <p:cNvSpPr>
            <a:spLocks noGrp="1"/>
          </p:cNvSpPr>
          <p:nvPr>
            <p:ph type="title"/>
          </p:nvPr>
        </p:nvSpPr>
        <p:spPr>
          <a:xfrm>
            <a:off x="1524000" y="0"/>
            <a:ext cx="9144000" cy="914400"/>
          </a:xfrm>
        </p:spPr>
        <p:txBody>
          <a:bodyPr>
            <a:normAutofit/>
          </a:bodyPr>
          <a:lstStyle/>
          <a:p>
            <a:r>
              <a:rPr lang="en-US" sz="2800" dirty="0"/>
              <a:t>Part 6: Financial Hardship</a:t>
            </a:r>
          </a:p>
        </p:txBody>
      </p:sp>
      <p:sp>
        <p:nvSpPr>
          <p:cNvPr id="9" name="TextBox 8">
            <a:extLst>
              <a:ext uri="{FF2B5EF4-FFF2-40B4-BE49-F238E27FC236}">
                <a16:creationId xmlns:a16="http://schemas.microsoft.com/office/drawing/2014/main" id="{83D6405A-3F84-1E44-9410-B8CE34D621FB}"/>
              </a:ext>
            </a:extLst>
          </p:cNvPr>
          <p:cNvSpPr txBox="1"/>
          <p:nvPr/>
        </p:nvSpPr>
        <p:spPr>
          <a:xfrm>
            <a:off x="1816101" y="4343400"/>
            <a:ext cx="8394699" cy="1569660"/>
          </a:xfrm>
          <a:prstGeom prst="rect">
            <a:avLst/>
          </a:prstGeom>
          <a:solidFill>
            <a:schemeClr val="bg1">
              <a:lumMod val="95000"/>
            </a:schemeClr>
          </a:solidFill>
          <a:ln>
            <a:solidFill>
              <a:srgbClr val="FF0000"/>
            </a:solidFill>
          </a:ln>
        </p:spPr>
        <p:txBody>
          <a:bodyPr wrap="square" rtlCol="0">
            <a:spAutoFit/>
          </a:bodyPr>
          <a:lstStyle/>
          <a:p>
            <a:pPr algn="l"/>
            <a:r>
              <a:rPr lang="en-US" sz="1600" b="1" dirty="0">
                <a:solidFill>
                  <a:srgbClr val="FF0000"/>
                </a:solidFill>
              </a:rPr>
              <a:t>Practice Tip: </a:t>
            </a:r>
            <a:r>
              <a:rPr lang="en-US" sz="1600" dirty="0">
                <a:solidFill>
                  <a:srgbClr val="FF0000"/>
                </a:solidFill>
              </a:rPr>
              <a:t>Q2 – Probably not going to be approved if cash or equivalent assets significantly exceed the application processing fee. Check reference in USCIS Field Manual: if cash assets can be liquidated without incurring further financial hardship, will likely be denied.</a:t>
            </a:r>
          </a:p>
          <a:p>
            <a:pPr algn="l"/>
            <a:endParaRPr lang="en-US" sz="1600" dirty="0">
              <a:solidFill>
                <a:srgbClr val="FF0000"/>
              </a:solidFill>
            </a:endParaRPr>
          </a:p>
          <a:p>
            <a:r>
              <a:rPr lang="en-US" sz="1600" dirty="0">
                <a:solidFill>
                  <a:srgbClr val="FF0000"/>
                </a:solidFill>
              </a:rPr>
              <a:t>https://</a:t>
            </a:r>
            <a:r>
              <a:rPr lang="en-US" sz="1600" dirty="0" err="1">
                <a:solidFill>
                  <a:srgbClr val="FF0000"/>
                </a:solidFill>
              </a:rPr>
              <a:t>www.uscis.gov</a:t>
            </a:r>
            <a:r>
              <a:rPr lang="en-US" sz="1600" dirty="0">
                <a:solidFill>
                  <a:srgbClr val="FF0000"/>
                </a:solidFill>
              </a:rPr>
              <a:t>/sites/default/files/document/policy-manual-</a:t>
            </a:r>
            <a:r>
              <a:rPr lang="en-US" sz="1600" dirty="0" err="1">
                <a:solidFill>
                  <a:srgbClr val="FF0000"/>
                </a:solidFill>
              </a:rPr>
              <a:t>afm</a:t>
            </a:r>
            <a:r>
              <a:rPr lang="en-US" sz="1600" dirty="0">
                <a:solidFill>
                  <a:srgbClr val="FF0000"/>
                </a:solidFill>
              </a:rPr>
              <a:t>/afm10-external.pdf</a:t>
            </a:r>
          </a:p>
        </p:txBody>
      </p:sp>
      <p:sp>
        <p:nvSpPr>
          <p:cNvPr id="8" name="TextBox 7">
            <a:extLst>
              <a:ext uri="{FF2B5EF4-FFF2-40B4-BE49-F238E27FC236}">
                <a16:creationId xmlns:a16="http://schemas.microsoft.com/office/drawing/2014/main" id="{E2DB07B2-E367-094F-9DCC-4AD238622693}"/>
              </a:ext>
            </a:extLst>
          </p:cNvPr>
          <p:cNvSpPr txBox="1"/>
          <p:nvPr/>
        </p:nvSpPr>
        <p:spPr>
          <a:xfrm>
            <a:off x="1828800" y="1066800"/>
            <a:ext cx="6629400" cy="369332"/>
          </a:xfrm>
          <a:prstGeom prst="rect">
            <a:avLst/>
          </a:prstGeom>
          <a:noFill/>
        </p:spPr>
        <p:txBody>
          <a:bodyPr wrap="square" rtlCol="0">
            <a:spAutoFit/>
          </a:bodyPr>
          <a:lstStyle/>
          <a:p>
            <a:r>
              <a:rPr lang="en-US" dirty="0"/>
              <a:t>Part 6, Question 2 – Cash or Cash Equivalent Assets</a:t>
            </a:r>
          </a:p>
        </p:txBody>
      </p:sp>
    </p:spTree>
    <p:extLst>
      <p:ext uri="{BB962C8B-B14F-4D97-AF65-F5344CB8AC3E}">
        <p14:creationId xmlns:p14="http://schemas.microsoft.com/office/powerpoint/2010/main" val="527481968"/>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524000" y="0"/>
            <a:ext cx="9144000" cy="914400"/>
          </a:xfrm>
        </p:spPr>
        <p:txBody>
          <a:bodyPr>
            <a:normAutofit/>
          </a:bodyPr>
          <a:lstStyle/>
          <a:p>
            <a:r>
              <a:rPr lang="en-US" sz="2800" dirty="0"/>
              <a:t>Part 6: Financial Hardship</a:t>
            </a:r>
          </a:p>
        </p:txBody>
      </p:sp>
      <p:sp>
        <p:nvSpPr>
          <p:cNvPr id="8" name="TextBox 7">
            <a:extLst>
              <a:ext uri="{FF2B5EF4-FFF2-40B4-BE49-F238E27FC236}">
                <a16:creationId xmlns:a16="http://schemas.microsoft.com/office/drawing/2014/main" id="{E2DB07B2-E367-094F-9DCC-4AD238622693}"/>
              </a:ext>
            </a:extLst>
          </p:cNvPr>
          <p:cNvSpPr txBox="1"/>
          <p:nvPr/>
        </p:nvSpPr>
        <p:spPr>
          <a:xfrm>
            <a:off x="1828800" y="1066800"/>
            <a:ext cx="6629400" cy="369332"/>
          </a:xfrm>
          <a:prstGeom prst="rect">
            <a:avLst/>
          </a:prstGeom>
          <a:noFill/>
        </p:spPr>
        <p:txBody>
          <a:bodyPr wrap="square" rtlCol="0">
            <a:spAutoFit/>
          </a:bodyPr>
          <a:lstStyle/>
          <a:p>
            <a:r>
              <a:rPr lang="en-US" dirty="0"/>
              <a:t>Part 6, Question 3 – Expenses / Liabilities</a:t>
            </a:r>
          </a:p>
        </p:txBody>
      </p:sp>
      <p:pic>
        <p:nvPicPr>
          <p:cNvPr id="3" name="Picture 2" descr="Graphical user interface, text, application, email&#10;&#10;Description automatically generated">
            <a:extLst>
              <a:ext uri="{FF2B5EF4-FFF2-40B4-BE49-F238E27FC236}">
                <a16:creationId xmlns:a16="http://schemas.microsoft.com/office/drawing/2014/main" id="{5F338468-B579-BC43-94DD-2B805E6896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1523978"/>
            <a:ext cx="7467600" cy="2629977"/>
          </a:xfrm>
          <a:prstGeom prst="rect">
            <a:avLst/>
          </a:prstGeom>
        </p:spPr>
      </p:pic>
      <p:pic>
        <p:nvPicPr>
          <p:cNvPr id="6" name="Picture 5">
            <a:extLst>
              <a:ext uri="{FF2B5EF4-FFF2-40B4-BE49-F238E27FC236}">
                <a16:creationId xmlns:a16="http://schemas.microsoft.com/office/drawing/2014/main" id="{5D0A7B74-942F-3B40-A5F3-B93F66C1E8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6900" y="4648200"/>
            <a:ext cx="8458200" cy="947410"/>
          </a:xfrm>
          <a:prstGeom prst="rect">
            <a:avLst/>
          </a:prstGeom>
          <a:ln>
            <a:solidFill>
              <a:schemeClr val="tx1"/>
            </a:solidFill>
          </a:ln>
          <a:effectLst>
            <a:outerShdw blurRad="50800" dist="50800" dir="5400000" algn="ctr" rotWithShape="0">
              <a:schemeClr val="bg1">
                <a:lumMod val="65000"/>
              </a:schemeClr>
            </a:outerShdw>
          </a:effectLst>
        </p:spPr>
      </p:pic>
      <p:sp>
        <p:nvSpPr>
          <p:cNvPr id="10" name="TextBox 9">
            <a:extLst>
              <a:ext uri="{FF2B5EF4-FFF2-40B4-BE49-F238E27FC236}">
                <a16:creationId xmlns:a16="http://schemas.microsoft.com/office/drawing/2014/main" id="{3671A684-941F-964F-B627-CE3697DD62D6}"/>
              </a:ext>
            </a:extLst>
          </p:cNvPr>
          <p:cNvSpPr txBox="1"/>
          <p:nvPr/>
        </p:nvSpPr>
        <p:spPr>
          <a:xfrm>
            <a:off x="1866900" y="4190998"/>
            <a:ext cx="7467600" cy="381000"/>
          </a:xfrm>
          <a:prstGeom prst="rect">
            <a:avLst/>
          </a:prstGeom>
          <a:noFill/>
          <a:ln>
            <a:solidFill>
              <a:srgbClr val="FF0000"/>
            </a:solidFill>
          </a:ln>
        </p:spPr>
        <p:txBody>
          <a:bodyPr wrap="square" rtlCol="0">
            <a:spAutoFit/>
          </a:bodyPr>
          <a:lstStyle/>
          <a:p>
            <a:r>
              <a:rPr lang="en-US" dirty="0">
                <a:solidFill>
                  <a:srgbClr val="FF0000"/>
                </a:solidFill>
              </a:rPr>
              <a:t>From USCIS I-912 Instructions:</a:t>
            </a:r>
          </a:p>
        </p:txBody>
      </p:sp>
    </p:spTree>
    <p:extLst>
      <p:ext uri="{BB962C8B-B14F-4D97-AF65-F5344CB8AC3E}">
        <p14:creationId xmlns:p14="http://schemas.microsoft.com/office/powerpoint/2010/main" val="4088045621"/>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051560"/>
            <a:ext cx="5088924" cy="4876800"/>
          </a:xfrm>
        </p:spPr>
        <p:txBody>
          <a:bodyPr/>
          <a:lstStyle/>
          <a:p>
            <a:pPr>
              <a:spcAft>
                <a:spcPts val="300"/>
              </a:spcAft>
            </a:pPr>
            <a:r>
              <a:rPr lang="en-US" sz="1800" dirty="0"/>
              <a:t>Must be signed by each Applicant requesting a Fee Waiver (including family members listed in Part 3)</a:t>
            </a:r>
          </a:p>
          <a:p>
            <a:pPr lvl="1">
              <a:spcAft>
                <a:spcPts val="300"/>
              </a:spcAft>
            </a:pPr>
            <a:r>
              <a:rPr lang="en-US" sz="1800" dirty="0"/>
              <a:t>Q 1. A.</a:t>
            </a:r>
          </a:p>
          <a:p>
            <a:pPr lvl="2">
              <a:spcAft>
                <a:spcPts val="300"/>
              </a:spcAft>
            </a:pPr>
            <a:r>
              <a:rPr lang="en-US" sz="1800" dirty="0"/>
              <a:t>Select if Applicant can speak English</a:t>
            </a:r>
          </a:p>
          <a:p>
            <a:pPr lvl="1">
              <a:spcAft>
                <a:spcPts val="300"/>
              </a:spcAft>
            </a:pPr>
            <a:r>
              <a:rPr lang="en-US" sz="1800" dirty="0"/>
              <a:t>Q 1. B.  </a:t>
            </a:r>
          </a:p>
          <a:p>
            <a:pPr lvl="2">
              <a:spcAft>
                <a:spcPts val="300"/>
              </a:spcAft>
            </a:pPr>
            <a:r>
              <a:rPr lang="en-US" sz="1800" dirty="0"/>
              <a:t>Select if Applicant cannot speak English.  Include the Applicant’s preferred language</a:t>
            </a:r>
          </a:p>
          <a:p>
            <a:pPr lvl="1">
              <a:spcAft>
                <a:spcPts val="300"/>
              </a:spcAft>
            </a:pPr>
            <a:r>
              <a:rPr lang="en-US" sz="1800" dirty="0"/>
              <a:t>Q 2.</a:t>
            </a:r>
          </a:p>
          <a:p>
            <a:pPr lvl="2">
              <a:spcAft>
                <a:spcPts val="300"/>
              </a:spcAft>
            </a:pPr>
            <a:r>
              <a:rPr lang="en-US" sz="1800" dirty="0"/>
              <a:t>Select if the Applicant received assistance completing the form, fill in YOUR name</a:t>
            </a:r>
          </a:p>
          <a:p>
            <a:pPr lvl="1">
              <a:spcAft>
                <a:spcPts val="300"/>
              </a:spcAft>
            </a:pPr>
            <a:r>
              <a:rPr lang="en-US" sz="1800" dirty="0"/>
              <a:t>Qs 3 - 5.</a:t>
            </a:r>
          </a:p>
          <a:p>
            <a:pPr lvl="2">
              <a:spcAft>
                <a:spcPts val="300"/>
              </a:spcAft>
            </a:pPr>
            <a:r>
              <a:rPr lang="en-US" sz="1800" dirty="0"/>
              <a:t>Include Applicant’s phone number, cell phone and email address (if possible)</a:t>
            </a:r>
          </a:p>
          <a:p>
            <a:pPr lvl="1">
              <a:spcAft>
                <a:spcPts val="300"/>
              </a:spcAft>
            </a:pPr>
            <a:r>
              <a:rPr lang="en-US" sz="1800" dirty="0"/>
              <a:t>Q6 Applicant must sign &amp; date at bottom</a:t>
            </a:r>
          </a:p>
        </p:txBody>
      </p:sp>
      <p:sp>
        <p:nvSpPr>
          <p:cNvPr id="5" name="Title 2"/>
          <p:cNvSpPr>
            <a:spLocks noGrp="1"/>
          </p:cNvSpPr>
          <p:nvPr>
            <p:ph type="title"/>
          </p:nvPr>
        </p:nvSpPr>
        <p:spPr>
          <a:xfrm>
            <a:off x="1524000" y="0"/>
            <a:ext cx="9144000" cy="1051560"/>
          </a:xfrm>
        </p:spPr>
        <p:txBody>
          <a:bodyPr>
            <a:normAutofit/>
          </a:bodyPr>
          <a:lstStyle/>
          <a:p>
            <a:r>
              <a:rPr lang="en-US" sz="2800" dirty="0"/>
              <a:t>Part 7: Requestor’s Statement, Contact Information, Certification, and Signature</a:t>
            </a:r>
          </a:p>
        </p:txBody>
      </p:sp>
      <p:pic>
        <p:nvPicPr>
          <p:cNvPr id="6" name="Picture 5" descr="A form with text and a few words&#10;&#10;AI-generated content may be incorrect.">
            <a:extLst>
              <a:ext uri="{FF2B5EF4-FFF2-40B4-BE49-F238E27FC236}">
                <a16:creationId xmlns:a16="http://schemas.microsoft.com/office/drawing/2014/main" id="{CF2F0126-3573-FA58-2A8D-4D9DD3760C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7762" y="930719"/>
            <a:ext cx="4419600" cy="516996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8294787"/>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524000" y="0"/>
            <a:ext cx="9144000" cy="1051560"/>
          </a:xfrm>
        </p:spPr>
        <p:txBody>
          <a:bodyPr>
            <a:noAutofit/>
          </a:bodyPr>
          <a:lstStyle/>
          <a:p>
            <a:r>
              <a:rPr lang="en-US" sz="2800" dirty="0"/>
              <a:t>Part 8: Interpreter’s Contact Information, Certification, and Signature</a:t>
            </a:r>
          </a:p>
        </p:txBody>
      </p:sp>
      <p:pic>
        <p:nvPicPr>
          <p:cNvPr id="6" name="Picture 5" descr="A form with text and numbers&#10;&#10;AI-generated content may be incorrect.">
            <a:extLst>
              <a:ext uri="{FF2B5EF4-FFF2-40B4-BE49-F238E27FC236}">
                <a16:creationId xmlns:a16="http://schemas.microsoft.com/office/drawing/2014/main" id="{AF5425D8-78A6-CAC3-DC19-8A2D623E05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5200" y="990600"/>
            <a:ext cx="5486400" cy="569709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2967010"/>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524000" y="0"/>
            <a:ext cx="9144000" cy="1051560"/>
          </a:xfrm>
        </p:spPr>
        <p:txBody>
          <a:bodyPr>
            <a:normAutofit/>
          </a:bodyPr>
          <a:lstStyle/>
          <a:p>
            <a:r>
              <a:rPr lang="en-US" sz="2200" dirty="0"/>
              <a:t>Part 9: Contact Information, Declaration and Signature of Person Preparing this Request, if Other Than the Requestor</a:t>
            </a:r>
          </a:p>
        </p:txBody>
      </p:sp>
      <p:pic>
        <p:nvPicPr>
          <p:cNvPr id="8" name="Picture 7" descr="A form with text and numbers&#10;&#10;AI-generated content may be incorrect.">
            <a:extLst>
              <a:ext uri="{FF2B5EF4-FFF2-40B4-BE49-F238E27FC236}">
                <a16:creationId xmlns:a16="http://schemas.microsoft.com/office/drawing/2014/main" id="{07475FC6-F96C-A4B9-F0CA-98084AD53B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56824" y="910218"/>
            <a:ext cx="4678351" cy="5947782"/>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1199876"/>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5800" y="1066800"/>
            <a:ext cx="3048000" cy="4038601"/>
          </a:xfrm>
        </p:spPr>
        <p:txBody>
          <a:bodyPr/>
          <a:lstStyle/>
          <a:p>
            <a:pPr>
              <a:spcAft>
                <a:spcPts val="600"/>
              </a:spcAft>
            </a:pPr>
            <a:r>
              <a:rPr lang="en-US" sz="1600" dirty="0"/>
              <a:t>Q 1.  </a:t>
            </a:r>
          </a:p>
          <a:p>
            <a:pPr lvl="1">
              <a:spcAft>
                <a:spcPts val="600"/>
              </a:spcAft>
            </a:pPr>
            <a:r>
              <a:rPr lang="en-US" sz="1600" dirty="0"/>
              <a:t>Include  applicant’s FULL NAME</a:t>
            </a:r>
          </a:p>
          <a:p>
            <a:pPr>
              <a:spcAft>
                <a:spcPts val="600"/>
              </a:spcAft>
            </a:pPr>
            <a:r>
              <a:rPr lang="en-US" sz="1600" dirty="0"/>
              <a:t>Q 2.  </a:t>
            </a:r>
          </a:p>
          <a:p>
            <a:pPr lvl="1">
              <a:spcAft>
                <a:spcPts val="600"/>
              </a:spcAft>
            </a:pPr>
            <a:r>
              <a:rPr lang="en-US" sz="1600" dirty="0"/>
              <a:t>Include A-Number</a:t>
            </a:r>
          </a:p>
          <a:p>
            <a:pPr>
              <a:spcAft>
                <a:spcPts val="600"/>
              </a:spcAft>
            </a:pPr>
            <a:r>
              <a:rPr lang="en-US" sz="1600" dirty="0"/>
              <a:t>Q 3 - 6</a:t>
            </a:r>
          </a:p>
          <a:p>
            <a:pPr lvl="1">
              <a:spcAft>
                <a:spcPts val="600"/>
              </a:spcAft>
            </a:pPr>
            <a:r>
              <a:rPr lang="en-US" sz="1600" dirty="0"/>
              <a:t>Include: </a:t>
            </a:r>
          </a:p>
          <a:p>
            <a:pPr lvl="2">
              <a:spcAft>
                <a:spcPts val="600"/>
              </a:spcAft>
            </a:pPr>
            <a:r>
              <a:rPr lang="en-US" sz="1600" dirty="0"/>
              <a:t>Page Number</a:t>
            </a:r>
          </a:p>
          <a:p>
            <a:pPr lvl="2">
              <a:spcAft>
                <a:spcPts val="600"/>
              </a:spcAft>
            </a:pPr>
            <a:r>
              <a:rPr lang="en-US" sz="1600" dirty="0"/>
              <a:t>Part Number</a:t>
            </a:r>
          </a:p>
          <a:p>
            <a:pPr lvl="2">
              <a:spcAft>
                <a:spcPts val="600"/>
              </a:spcAft>
            </a:pPr>
            <a:r>
              <a:rPr lang="en-US" sz="1600" dirty="0"/>
              <a:t>Item Number</a:t>
            </a:r>
          </a:p>
          <a:p>
            <a:pPr lvl="3">
              <a:spcAft>
                <a:spcPts val="600"/>
              </a:spcAft>
            </a:pPr>
            <a:r>
              <a:rPr lang="en-US" sz="1600" dirty="0"/>
              <a:t>Up to 4 spaces for additional information </a:t>
            </a:r>
          </a:p>
        </p:txBody>
      </p:sp>
      <p:sp>
        <p:nvSpPr>
          <p:cNvPr id="5" name="Title 2"/>
          <p:cNvSpPr>
            <a:spLocks noGrp="1"/>
          </p:cNvSpPr>
          <p:nvPr>
            <p:ph type="title"/>
          </p:nvPr>
        </p:nvSpPr>
        <p:spPr>
          <a:xfrm>
            <a:off x="1524000" y="0"/>
            <a:ext cx="9144000" cy="914400"/>
          </a:xfrm>
        </p:spPr>
        <p:txBody>
          <a:bodyPr>
            <a:normAutofit/>
          </a:bodyPr>
          <a:lstStyle/>
          <a:p>
            <a:r>
              <a:rPr lang="en-US" sz="2800" dirty="0"/>
              <a:t>Part 10: Additional Information</a:t>
            </a:r>
          </a:p>
        </p:txBody>
      </p:sp>
      <p:pic>
        <p:nvPicPr>
          <p:cNvPr id="6" name="Picture 5" descr="A screenshot of a computer screen&#10;&#10;AI-generated content may be incorrect.">
            <a:extLst>
              <a:ext uri="{FF2B5EF4-FFF2-40B4-BE49-F238E27FC236}">
                <a16:creationId xmlns:a16="http://schemas.microsoft.com/office/drawing/2014/main" id="{37534513-CE6B-0887-12C4-AD181BF35F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2400" y="762000"/>
            <a:ext cx="6841469" cy="503998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56792064"/>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14400"/>
          </a:xfrm>
        </p:spPr>
        <p:txBody>
          <a:bodyPr>
            <a:normAutofit/>
          </a:bodyPr>
          <a:lstStyle/>
          <a:p>
            <a:r>
              <a:rPr lang="en-US" sz="2800" dirty="0"/>
              <a:t>Common Reasons for Rejection of Fee Waiver</a:t>
            </a:r>
          </a:p>
        </p:txBody>
      </p:sp>
      <p:sp>
        <p:nvSpPr>
          <p:cNvPr id="6" name="Rectangle 5"/>
          <p:cNvSpPr/>
          <p:nvPr/>
        </p:nvSpPr>
        <p:spPr>
          <a:xfrm>
            <a:off x="5638800" y="1447801"/>
            <a:ext cx="4572000" cy="2800767"/>
          </a:xfrm>
          <a:prstGeom prst="rect">
            <a:avLst/>
          </a:prstGeom>
        </p:spPr>
        <p:txBody>
          <a:bodyPr>
            <a:spAutoFit/>
          </a:bodyPr>
          <a:lstStyle/>
          <a:p>
            <a:pPr marL="285750" indent="-285750">
              <a:spcAft>
                <a:spcPts val="1200"/>
              </a:spcAft>
              <a:buFont typeface="Symbol" panose="05050102010706020507" pitchFamily="18" charset="2"/>
              <a:buChar char="·"/>
            </a:pPr>
            <a:r>
              <a:rPr lang="en-US" dirty="0">
                <a:latin typeface="+mn-lt"/>
              </a:rPr>
              <a:t>Insufficient Documentary Evidence</a:t>
            </a:r>
          </a:p>
          <a:p>
            <a:pPr marL="285750" indent="-285750">
              <a:spcAft>
                <a:spcPts val="1200"/>
              </a:spcAft>
              <a:buFont typeface="Symbol" panose="05050102010706020507" pitchFamily="18" charset="2"/>
              <a:buChar char="·"/>
            </a:pPr>
            <a:r>
              <a:rPr lang="en-US" dirty="0">
                <a:latin typeface="+mn-lt"/>
              </a:rPr>
              <a:t>Incomplete or Missing Documents</a:t>
            </a:r>
          </a:p>
          <a:p>
            <a:pPr marL="285750" indent="-285750">
              <a:spcAft>
                <a:spcPts val="1200"/>
              </a:spcAft>
              <a:buFont typeface="Symbol" panose="05050102010706020507" pitchFamily="18" charset="2"/>
              <a:buChar char="·"/>
            </a:pPr>
            <a:r>
              <a:rPr lang="en-US" dirty="0">
                <a:latin typeface="+mn-lt"/>
              </a:rPr>
              <a:t>Not sending Current Documents</a:t>
            </a:r>
          </a:p>
          <a:p>
            <a:pPr marL="742950" lvl="1" indent="-285750">
              <a:spcAft>
                <a:spcPts val="1200"/>
              </a:spcAft>
              <a:buFont typeface="Symbol" panose="05050102010706020507" pitchFamily="18" charset="2"/>
              <a:buChar char="·"/>
            </a:pPr>
            <a:r>
              <a:rPr lang="en-US" dirty="0">
                <a:latin typeface="+mn-lt"/>
              </a:rPr>
              <a:t>Current = within last year for MTB</a:t>
            </a:r>
          </a:p>
          <a:p>
            <a:pPr marL="285750" indent="-285750">
              <a:spcAft>
                <a:spcPts val="1200"/>
              </a:spcAft>
              <a:buFont typeface="Symbol" panose="05050102010706020507" pitchFamily="18" charset="2"/>
              <a:buChar char="·"/>
            </a:pPr>
            <a:r>
              <a:rPr lang="en-US" dirty="0">
                <a:latin typeface="+mn-lt"/>
              </a:rPr>
              <a:t>Fee Waiver Form is not properly signed and/or dated </a:t>
            </a:r>
          </a:p>
          <a:p>
            <a:pPr marL="285750" indent="-285750">
              <a:spcAft>
                <a:spcPts val="1200"/>
              </a:spcAft>
              <a:buFont typeface="Symbol" panose="05050102010706020507" pitchFamily="18" charset="2"/>
              <a:buChar char="·"/>
            </a:pPr>
            <a:r>
              <a:rPr lang="en-US" b="1" dirty="0">
                <a:latin typeface="+mn-lt"/>
              </a:rPr>
              <a:t>USCIS Did Not Properly Adjudicate</a:t>
            </a:r>
            <a:endParaRPr lang="en-US" dirty="0">
              <a:latin typeface="+mn-lt"/>
            </a:endParaRPr>
          </a:p>
        </p:txBody>
      </p:sp>
      <p:pic>
        <p:nvPicPr>
          <p:cNvPr id="4" name="Content Placeholder 3"/>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a:stretch/>
        </p:blipFill>
        <p:spPr>
          <a:xfrm>
            <a:off x="1926771" y="1524001"/>
            <a:ext cx="3371580" cy="2412403"/>
          </a:xfrm>
        </p:spPr>
      </p:pic>
    </p:spTree>
    <p:extLst>
      <p:ext uri="{BB962C8B-B14F-4D97-AF65-F5344CB8AC3E}">
        <p14:creationId xmlns:p14="http://schemas.microsoft.com/office/powerpoint/2010/main" val="1062340842"/>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144000" cy="914400"/>
          </a:xfrm>
        </p:spPr>
        <p:txBody>
          <a:bodyPr>
            <a:normAutofit/>
          </a:bodyPr>
          <a:lstStyle/>
          <a:p>
            <a:r>
              <a:rPr lang="en-US" sz="2800" dirty="0"/>
              <a:t>After Filing…</a:t>
            </a:r>
          </a:p>
        </p:txBody>
      </p:sp>
      <p:sp>
        <p:nvSpPr>
          <p:cNvPr id="4" name="Vertical Text Placeholder 3"/>
          <p:cNvSpPr>
            <a:spLocks noGrp="1"/>
          </p:cNvSpPr>
          <p:nvPr>
            <p:ph type="body" orient="vert" idx="1"/>
          </p:nvPr>
        </p:nvSpPr>
        <p:spPr>
          <a:xfrm>
            <a:off x="5105400" y="1333500"/>
            <a:ext cx="5334000" cy="3886200"/>
          </a:xfrm>
        </p:spPr>
        <p:txBody>
          <a:bodyPr/>
          <a:lstStyle/>
          <a:p>
            <a:r>
              <a:rPr lang="en-US" sz="1600" b="1" dirty="0"/>
              <a:t>If  Rejected</a:t>
            </a:r>
            <a:r>
              <a:rPr lang="en-US" sz="1600" dirty="0"/>
              <a:t>: May re-file N-400 (or other application) and new I-912 with alternative documentation or additional evidence</a:t>
            </a:r>
          </a:p>
          <a:p>
            <a:pPr lvl="1"/>
            <a:r>
              <a:rPr lang="en-US" sz="1600" dirty="0"/>
              <a:t>If original submission was incorrectly rejected, scan and email entire N-400 and fee waiver request to </a:t>
            </a:r>
            <a:r>
              <a:rPr lang="en-US" sz="1600" dirty="0">
                <a:hlinkClick r:id="rId2"/>
              </a:rPr>
              <a:t>lockboxsupport@uscis.dhs.gov</a:t>
            </a:r>
            <a:r>
              <a:rPr lang="en-US" sz="1600" dirty="0"/>
              <a:t> with explanation of why fee waiver should be accepted </a:t>
            </a:r>
          </a:p>
        </p:txBody>
      </p:sp>
      <p:pic>
        <p:nvPicPr>
          <p:cNvPr id="6" name="Content Placeholder 5"/>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1891602" y="914400"/>
            <a:ext cx="3124200" cy="4701974"/>
          </a:xfrm>
        </p:spPr>
      </p:pic>
    </p:spTree>
    <p:extLst>
      <p:ext uri="{BB962C8B-B14F-4D97-AF65-F5344CB8AC3E}">
        <p14:creationId xmlns:p14="http://schemas.microsoft.com/office/powerpoint/2010/main" val="3522821083"/>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209800" y="1143000"/>
            <a:ext cx="7772400" cy="1470025"/>
          </a:xfrm>
        </p:spPr>
        <p:txBody>
          <a:bodyPr rtlCol="0">
            <a:normAutofit/>
          </a:bodyPr>
          <a:lstStyle/>
          <a:p>
            <a:pPr eaLnBrk="1" fontAlgn="auto" hangingPunct="1">
              <a:spcAft>
                <a:spcPts val="0"/>
              </a:spcAft>
              <a:defRPr/>
            </a:pPr>
            <a:r>
              <a:rPr lang="en-US" cap="all" dirty="0"/>
              <a:t>Eligibility Requirements</a:t>
            </a:r>
            <a:br>
              <a:rPr lang="en-US" cap="all" dirty="0"/>
            </a:br>
            <a:r>
              <a:rPr lang="en-US" cap="all" dirty="0"/>
              <a:t>for a REDUCED FEE</a:t>
            </a:r>
          </a:p>
        </p:txBody>
      </p:sp>
      <p:sp>
        <p:nvSpPr>
          <p:cNvPr id="2" name="Title 3">
            <a:extLst>
              <a:ext uri="{FF2B5EF4-FFF2-40B4-BE49-F238E27FC236}">
                <a16:creationId xmlns:a16="http://schemas.microsoft.com/office/drawing/2014/main" id="{933305AE-E812-E849-3293-0B3C2D88A71C}"/>
              </a:ext>
            </a:extLst>
          </p:cNvPr>
          <p:cNvSpPr txBox="1">
            <a:spLocks/>
          </p:cNvSpPr>
          <p:nvPr/>
        </p:nvSpPr>
        <p:spPr bwMode="auto">
          <a:xfrm>
            <a:off x="2743200" y="3200400"/>
            <a:ext cx="6705600" cy="1470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sz="4000" b="1" kern="1200">
                <a:solidFill>
                  <a:srgbClr val="1D3A83"/>
                </a:solidFill>
                <a:latin typeface="Tahoma" pitchFamily="34" charset="0"/>
                <a:ea typeface="+mj-ea"/>
                <a:cs typeface="Tahoma" pitchFamily="34" charset="0"/>
              </a:defRPr>
            </a:lvl1pPr>
            <a:lvl2pPr algn="ctr" rtl="0" eaLnBrk="0" fontAlgn="base" hangingPunct="0">
              <a:spcBef>
                <a:spcPct val="0"/>
              </a:spcBef>
              <a:spcAft>
                <a:spcPct val="0"/>
              </a:spcAft>
              <a:defRPr sz="3000" b="1">
                <a:solidFill>
                  <a:srgbClr val="1D3A83"/>
                </a:solidFill>
                <a:latin typeface="Tahoma" pitchFamily="34" charset="0"/>
                <a:cs typeface="Tahoma" pitchFamily="34" charset="0"/>
              </a:defRPr>
            </a:lvl2pPr>
            <a:lvl3pPr algn="ctr" rtl="0" eaLnBrk="0" fontAlgn="base" hangingPunct="0">
              <a:spcBef>
                <a:spcPct val="0"/>
              </a:spcBef>
              <a:spcAft>
                <a:spcPct val="0"/>
              </a:spcAft>
              <a:defRPr sz="3000" b="1">
                <a:solidFill>
                  <a:srgbClr val="1D3A83"/>
                </a:solidFill>
                <a:latin typeface="Tahoma" pitchFamily="34" charset="0"/>
                <a:cs typeface="Tahoma" pitchFamily="34" charset="0"/>
              </a:defRPr>
            </a:lvl3pPr>
            <a:lvl4pPr algn="ctr" rtl="0" eaLnBrk="0" fontAlgn="base" hangingPunct="0">
              <a:spcBef>
                <a:spcPct val="0"/>
              </a:spcBef>
              <a:spcAft>
                <a:spcPct val="0"/>
              </a:spcAft>
              <a:defRPr sz="3000" b="1">
                <a:solidFill>
                  <a:srgbClr val="1D3A83"/>
                </a:solidFill>
                <a:latin typeface="Tahoma" pitchFamily="34" charset="0"/>
                <a:cs typeface="Tahoma" pitchFamily="34" charset="0"/>
              </a:defRPr>
            </a:lvl4pPr>
            <a:lvl5pPr algn="ctr" rtl="0" eaLnBrk="0" fontAlgn="base" hangingPunct="0">
              <a:spcBef>
                <a:spcPct val="0"/>
              </a:spcBef>
              <a:spcAft>
                <a:spcPct val="0"/>
              </a:spcAft>
              <a:defRPr sz="3000" b="1">
                <a:solidFill>
                  <a:srgbClr val="1D3A83"/>
                </a:solidFill>
                <a:latin typeface="Tahoma" pitchFamily="34" charset="0"/>
                <a:cs typeface="Tahoma" pitchFamily="34" charset="0"/>
              </a:defRPr>
            </a:lvl5pPr>
            <a:lvl6pPr marL="457200" algn="ctr" rtl="0" fontAlgn="base">
              <a:spcBef>
                <a:spcPct val="0"/>
              </a:spcBef>
              <a:spcAft>
                <a:spcPct val="0"/>
              </a:spcAft>
              <a:defRPr sz="3000" b="1">
                <a:solidFill>
                  <a:srgbClr val="1D3A83"/>
                </a:solidFill>
                <a:latin typeface="Tahoma" pitchFamily="34" charset="0"/>
                <a:cs typeface="Tahoma" pitchFamily="34" charset="0"/>
              </a:defRPr>
            </a:lvl6pPr>
            <a:lvl7pPr marL="914400" algn="ctr" rtl="0" fontAlgn="base">
              <a:spcBef>
                <a:spcPct val="0"/>
              </a:spcBef>
              <a:spcAft>
                <a:spcPct val="0"/>
              </a:spcAft>
              <a:defRPr sz="3000" b="1">
                <a:solidFill>
                  <a:srgbClr val="1D3A83"/>
                </a:solidFill>
                <a:latin typeface="Tahoma" pitchFamily="34" charset="0"/>
                <a:cs typeface="Tahoma" pitchFamily="34" charset="0"/>
              </a:defRPr>
            </a:lvl7pPr>
            <a:lvl8pPr marL="1371600" algn="ctr" rtl="0" fontAlgn="base">
              <a:spcBef>
                <a:spcPct val="0"/>
              </a:spcBef>
              <a:spcAft>
                <a:spcPct val="0"/>
              </a:spcAft>
              <a:defRPr sz="3000" b="1">
                <a:solidFill>
                  <a:srgbClr val="1D3A83"/>
                </a:solidFill>
                <a:latin typeface="Tahoma" pitchFamily="34" charset="0"/>
                <a:cs typeface="Tahoma" pitchFamily="34" charset="0"/>
              </a:defRPr>
            </a:lvl8pPr>
            <a:lvl9pPr marL="1828800" algn="ctr" rtl="0" fontAlgn="base">
              <a:spcBef>
                <a:spcPct val="0"/>
              </a:spcBef>
              <a:spcAft>
                <a:spcPct val="0"/>
              </a:spcAft>
              <a:defRPr sz="3000" b="1">
                <a:solidFill>
                  <a:srgbClr val="1D3A83"/>
                </a:solidFill>
                <a:latin typeface="Tahoma" pitchFamily="34" charset="0"/>
                <a:cs typeface="Tahoma" pitchFamily="34" charset="0"/>
              </a:defRPr>
            </a:lvl9pPr>
          </a:lstStyle>
          <a:p>
            <a:pPr>
              <a:spcBef>
                <a:spcPts val="0"/>
              </a:spcBef>
              <a:spcAft>
                <a:spcPts val="600"/>
              </a:spcAft>
            </a:pPr>
            <a:r>
              <a:rPr lang="en-US" sz="2800" kern="0">
                <a:latin typeface="+mn-lt"/>
                <a:ea typeface="ＭＳ Ｐゴシック" charset="-128"/>
                <a:cs typeface="+mn-cs"/>
              </a:rPr>
              <a:t>Income Between 150% and 400%</a:t>
            </a:r>
            <a:br>
              <a:rPr lang="en-US" sz="2800" kern="0">
                <a:latin typeface="+mn-lt"/>
                <a:ea typeface="ＭＳ Ｐゴシック" charset="-128"/>
                <a:cs typeface="+mn-cs"/>
              </a:rPr>
            </a:br>
            <a:r>
              <a:rPr lang="en-US" sz="2800" kern="0">
                <a:latin typeface="+mn-lt"/>
                <a:ea typeface="ＭＳ Ｐゴシック" charset="-128"/>
                <a:cs typeface="+mn-cs"/>
              </a:rPr>
              <a:t>of Poverty Guidelines</a:t>
            </a:r>
            <a:endParaRPr lang="en-US" sz="2800" kern="0" dirty="0">
              <a:latin typeface="+mn-lt"/>
              <a:ea typeface="ＭＳ Ｐゴシック" charset="-128"/>
              <a:cs typeface="+mn-cs"/>
            </a:endParaRPr>
          </a:p>
        </p:txBody>
      </p:sp>
    </p:spTree>
    <p:extLst>
      <p:ext uri="{BB962C8B-B14F-4D97-AF65-F5344CB8AC3E}">
        <p14:creationId xmlns:p14="http://schemas.microsoft.com/office/powerpoint/2010/main" val="4191806028"/>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144000" cy="914400"/>
          </a:xfrm>
        </p:spPr>
        <p:txBody>
          <a:bodyPr>
            <a:normAutofit/>
          </a:bodyPr>
          <a:lstStyle/>
          <a:p>
            <a:r>
              <a:rPr lang="en-US" sz="2800" dirty="0"/>
              <a:t>Income Guidelines for Reduced Fee</a:t>
            </a:r>
          </a:p>
        </p:txBody>
      </p:sp>
      <p:pic>
        <p:nvPicPr>
          <p:cNvPr id="6" name="Picture 5" descr="A screenshot of a table&#10;&#10;AI-generated content may be incorrect.">
            <a:extLst>
              <a:ext uri="{FF2B5EF4-FFF2-40B4-BE49-F238E27FC236}">
                <a16:creationId xmlns:a16="http://schemas.microsoft.com/office/drawing/2014/main" id="{0A9AF922-98A5-023C-C686-DC062E8833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2689" y="762000"/>
            <a:ext cx="5946622" cy="5688774"/>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88738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USCIS Fee-Waiver for Naturalization</a:t>
            </a:r>
          </a:p>
        </p:txBody>
      </p:sp>
      <p:sp>
        <p:nvSpPr>
          <p:cNvPr id="5" name="Rectangle 4"/>
          <p:cNvSpPr/>
          <p:nvPr/>
        </p:nvSpPr>
        <p:spPr>
          <a:xfrm>
            <a:off x="2011680" y="4114801"/>
            <a:ext cx="8305800" cy="1976503"/>
          </a:xfrm>
          <a:prstGeom prst="rect">
            <a:avLst/>
          </a:prstGeom>
        </p:spPr>
        <p:txBody>
          <a:bodyPr wrap="square">
            <a:spAutoFit/>
          </a:bodyPr>
          <a:lstStyle/>
          <a:p>
            <a:pPr>
              <a:lnSpc>
                <a:spcPct val="115000"/>
              </a:lnSpc>
            </a:pPr>
            <a:endParaRPr lang="en-US" b="1" dirty="0"/>
          </a:p>
          <a:p>
            <a:pPr algn="l">
              <a:lnSpc>
                <a:spcPct val="115000"/>
              </a:lnSpc>
            </a:pPr>
            <a:r>
              <a:rPr lang="en-US" dirty="0"/>
              <a:t>1) Fee for N-400 Application is now $760 (includes Biometrics Fee)</a:t>
            </a:r>
          </a:p>
          <a:p>
            <a:pPr algn="l">
              <a:lnSpc>
                <a:spcPct val="115000"/>
              </a:lnSpc>
            </a:pPr>
            <a:r>
              <a:rPr lang="en-US" dirty="0"/>
              <a:t>2) For those with household income between 150 – 400 % of poverty guidelines eligible for Reduced Fee $380</a:t>
            </a:r>
          </a:p>
          <a:p>
            <a:pPr algn="l">
              <a:lnSpc>
                <a:spcPct val="115000"/>
              </a:lnSpc>
            </a:pPr>
            <a:r>
              <a:rPr lang="en-US" dirty="0"/>
              <a:t>3) Full Fee Waiver still available</a:t>
            </a:r>
          </a:p>
          <a:p>
            <a:pPr algn="l">
              <a:lnSpc>
                <a:spcPct val="115000"/>
              </a:lnSpc>
            </a:pP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3733800" y="904240"/>
            <a:ext cx="4229100" cy="2819400"/>
          </a:xfrm>
          <a:prstGeom prst="rect">
            <a:avLst/>
          </a:prstGeom>
        </p:spPr>
      </p:pic>
    </p:spTree>
    <p:extLst>
      <p:ext uri="{BB962C8B-B14F-4D97-AF65-F5344CB8AC3E}">
        <p14:creationId xmlns:p14="http://schemas.microsoft.com/office/powerpoint/2010/main" val="3048393892"/>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CF91B2-3B41-AE42-AE93-0CB262ACB80C}"/>
              </a:ext>
            </a:extLst>
          </p:cNvPr>
          <p:cNvSpPr txBox="1"/>
          <p:nvPr/>
        </p:nvSpPr>
        <p:spPr>
          <a:xfrm>
            <a:off x="609600" y="213634"/>
            <a:ext cx="11201400" cy="584775"/>
          </a:xfrm>
          <a:prstGeom prst="rect">
            <a:avLst/>
          </a:prstGeom>
          <a:noFill/>
        </p:spPr>
        <p:txBody>
          <a:bodyPr wrap="square" rtlCol="0">
            <a:spAutoFit/>
          </a:bodyPr>
          <a:lstStyle/>
          <a:p>
            <a:pPr>
              <a:spcBef>
                <a:spcPct val="0"/>
              </a:spcBef>
            </a:pPr>
            <a:r>
              <a:rPr lang="en-US" sz="3200" b="1" dirty="0">
                <a:solidFill>
                  <a:srgbClr val="0D3692"/>
                </a:solidFill>
                <a:latin typeface="+mj-lt"/>
                <a:cs typeface="+mj-cs"/>
              </a:rPr>
              <a:t>Completing N-400 Part 10: Request for Fee Reduction</a:t>
            </a:r>
          </a:p>
        </p:txBody>
      </p:sp>
      <p:sp>
        <p:nvSpPr>
          <p:cNvPr id="5" name="Content Placeholder 4">
            <a:extLst>
              <a:ext uri="{FF2B5EF4-FFF2-40B4-BE49-F238E27FC236}">
                <a16:creationId xmlns:a16="http://schemas.microsoft.com/office/drawing/2014/main" id="{F7C85903-BE22-C641-A292-1386C5300CAC}"/>
              </a:ext>
            </a:extLst>
          </p:cNvPr>
          <p:cNvSpPr txBox="1">
            <a:spLocks/>
          </p:cNvSpPr>
          <p:nvPr/>
        </p:nvSpPr>
        <p:spPr bwMode="auto">
          <a:xfrm>
            <a:off x="1850571" y="3006989"/>
            <a:ext cx="8122360" cy="84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charset="-128"/>
                <a:cs typeface="+mn-cs"/>
              </a:defRPr>
            </a:lvl1pPr>
            <a:lvl2pPr marL="623888" indent="-276225" algn="l" rtl="0" eaLnBrk="0" fontAlgn="base" hangingPunct="0">
              <a:spcBef>
                <a:spcPct val="20000"/>
              </a:spcBef>
              <a:spcAft>
                <a:spcPct val="0"/>
              </a:spcAft>
              <a:buChar char="–"/>
              <a:defRPr sz="2200">
                <a:solidFill>
                  <a:schemeClr val="tx1"/>
                </a:solidFill>
                <a:latin typeface="+mn-lt"/>
                <a:ea typeface="ＭＳ Ｐゴシック" charset="-128"/>
              </a:defRPr>
            </a:lvl2pPr>
            <a:lvl3pPr marL="855663" indent="-231775" algn="l" rtl="0" eaLnBrk="0" fontAlgn="base" hangingPunct="0">
              <a:spcBef>
                <a:spcPct val="20000"/>
              </a:spcBef>
              <a:spcAft>
                <a:spcPct val="0"/>
              </a:spcAft>
              <a:buChar char="•"/>
              <a:defRPr sz="2200">
                <a:solidFill>
                  <a:schemeClr val="tx1"/>
                </a:solidFill>
                <a:latin typeface="+mn-lt"/>
                <a:ea typeface="ＭＳ Ｐゴシック" charset="-128"/>
              </a:defRPr>
            </a:lvl3pPr>
            <a:lvl4pPr marL="1146175" indent="-290513" algn="l" rtl="0" eaLnBrk="0" fontAlgn="base" hangingPunct="0">
              <a:spcBef>
                <a:spcPct val="20000"/>
              </a:spcBef>
              <a:spcAft>
                <a:spcPct val="0"/>
              </a:spcAft>
              <a:buChar char="–"/>
              <a:defRPr sz="2200">
                <a:solidFill>
                  <a:schemeClr val="tx1"/>
                </a:solidFill>
                <a:latin typeface="+mn-lt"/>
                <a:ea typeface="ＭＳ Ｐゴシック" charset="-128"/>
              </a:defRPr>
            </a:lvl4pPr>
            <a:lvl5pPr marL="1422400" indent="-276225" algn="l" rtl="0" eaLnBrk="0" fontAlgn="base" hangingPunct="0">
              <a:spcBef>
                <a:spcPct val="20000"/>
              </a:spcBef>
              <a:spcAft>
                <a:spcPct val="0"/>
              </a:spcAft>
              <a:buChar char="»"/>
              <a:defRPr sz="22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ts val="0"/>
              </a:spcBef>
              <a:spcAft>
                <a:spcPts val="600"/>
              </a:spcAft>
            </a:pPr>
            <a:endParaRPr lang="en-US" sz="2000" kern="0" dirty="0"/>
          </a:p>
        </p:txBody>
      </p:sp>
      <p:sp>
        <p:nvSpPr>
          <p:cNvPr id="9" name="Content Placeholder 4">
            <a:extLst>
              <a:ext uri="{FF2B5EF4-FFF2-40B4-BE49-F238E27FC236}">
                <a16:creationId xmlns:a16="http://schemas.microsoft.com/office/drawing/2014/main" id="{FC83CCB0-F3E1-0D4F-AABE-D39DA4BA160E}"/>
              </a:ext>
            </a:extLst>
          </p:cNvPr>
          <p:cNvSpPr txBox="1">
            <a:spLocks/>
          </p:cNvSpPr>
          <p:nvPr/>
        </p:nvSpPr>
        <p:spPr bwMode="auto">
          <a:xfrm>
            <a:off x="483605" y="1391091"/>
            <a:ext cx="2733932" cy="142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charset="-128"/>
                <a:cs typeface="+mn-cs"/>
              </a:defRPr>
            </a:lvl1pPr>
            <a:lvl2pPr marL="623888" indent="-276225" algn="l" rtl="0" eaLnBrk="0" fontAlgn="base" hangingPunct="0">
              <a:spcBef>
                <a:spcPct val="20000"/>
              </a:spcBef>
              <a:spcAft>
                <a:spcPct val="0"/>
              </a:spcAft>
              <a:buChar char="–"/>
              <a:defRPr sz="2200">
                <a:solidFill>
                  <a:schemeClr val="tx1"/>
                </a:solidFill>
                <a:latin typeface="+mn-lt"/>
                <a:ea typeface="ＭＳ Ｐゴシック" charset="-128"/>
              </a:defRPr>
            </a:lvl2pPr>
            <a:lvl3pPr marL="855663" indent="-231775" algn="l" rtl="0" eaLnBrk="0" fontAlgn="base" hangingPunct="0">
              <a:spcBef>
                <a:spcPct val="20000"/>
              </a:spcBef>
              <a:spcAft>
                <a:spcPct val="0"/>
              </a:spcAft>
              <a:buChar char="•"/>
              <a:defRPr sz="2200">
                <a:solidFill>
                  <a:schemeClr val="tx1"/>
                </a:solidFill>
                <a:latin typeface="+mn-lt"/>
                <a:ea typeface="ＭＳ Ｐゴシック" charset="-128"/>
              </a:defRPr>
            </a:lvl3pPr>
            <a:lvl4pPr marL="1146175" indent="-290513" algn="l" rtl="0" eaLnBrk="0" fontAlgn="base" hangingPunct="0">
              <a:spcBef>
                <a:spcPct val="20000"/>
              </a:spcBef>
              <a:spcAft>
                <a:spcPct val="0"/>
              </a:spcAft>
              <a:buChar char="–"/>
              <a:defRPr sz="2200">
                <a:solidFill>
                  <a:schemeClr val="tx1"/>
                </a:solidFill>
                <a:latin typeface="+mn-lt"/>
                <a:ea typeface="ＭＳ Ｐゴシック" charset="-128"/>
              </a:defRPr>
            </a:lvl4pPr>
            <a:lvl5pPr marL="1422400" indent="-276225" algn="l" rtl="0" eaLnBrk="0" fontAlgn="base" hangingPunct="0">
              <a:spcBef>
                <a:spcPct val="20000"/>
              </a:spcBef>
              <a:spcAft>
                <a:spcPct val="0"/>
              </a:spcAft>
              <a:buChar char="»"/>
              <a:defRPr sz="22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ts val="0"/>
              </a:spcBef>
              <a:spcAft>
                <a:spcPts val="600"/>
              </a:spcAft>
            </a:pPr>
            <a:r>
              <a:rPr lang="en-US" sz="2000" kern="0" dirty="0"/>
              <a:t>Reduced N-400 fee if income between 150% to 400% of poverty guidelines</a:t>
            </a:r>
          </a:p>
          <a:p>
            <a:pPr>
              <a:spcBef>
                <a:spcPts val="0"/>
              </a:spcBef>
              <a:spcAft>
                <a:spcPts val="600"/>
              </a:spcAft>
            </a:pPr>
            <a:endParaRPr lang="en-US" sz="2000" u="sng" kern="0" dirty="0"/>
          </a:p>
        </p:txBody>
      </p:sp>
      <p:pic>
        <p:nvPicPr>
          <p:cNvPr id="7" name="Picture 6" descr="A screenshot of a computer screen&#10;&#10;AI-generated content may be incorrect.">
            <a:extLst>
              <a:ext uri="{FF2B5EF4-FFF2-40B4-BE49-F238E27FC236}">
                <a16:creationId xmlns:a16="http://schemas.microsoft.com/office/drawing/2014/main" id="{9A8C0865-2BD5-28C2-DEB1-8B14F87187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0724" y="1203250"/>
            <a:ext cx="7772400" cy="395987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881326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9"/>
          <p:cNvSpPr txBox="1">
            <a:spLocks/>
          </p:cNvSpPr>
          <p:nvPr/>
        </p:nvSpPr>
        <p:spPr bwMode="auto">
          <a:xfrm>
            <a:off x="6491433" y="1371600"/>
            <a:ext cx="3589338" cy="443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b="1" dirty="0">
                <a:latin typeface="Tahoma" panose="020B0604030504040204" pitchFamily="34" charset="0"/>
                <a:ea typeface="Tahoma" panose="020B0604030504040204" pitchFamily="34" charset="0"/>
                <a:cs typeface="Tahoma" panose="020B0604030504040204" pitchFamily="34" charset="0"/>
              </a:rPr>
              <a:t>CUNY Citizenship Now!</a:t>
            </a:r>
            <a:endParaRPr lang="en-US" altLang="en-US" sz="1600" dirty="0">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FontTx/>
              <a:buNone/>
            </a:pPr>
            <a:endParaRPr lang="en-US" altLang="en-US" sz="1600" dirty="0">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FontTx/>
              <a:buNone/>
            </a:pPr>
            <a:r>
              <a:rPr lang="en-US" altLang="en-US" sz="1600" dirty="0">
                <a:latin typeface="Tahoma" panose="020B0604030504040204" pitchFamily="34" charset="0"/>
                <a:ea typeface="Tahoma" panose="020B0604030504040204" pitchFamily="34" charset="0"/>
                <a:cs typeface="Tahoma" panose="020B0604030504040204" pitchFamily="34" charset="0"/>
              </a:rPr>
              <a:t>Shawn Rahman, Esq.</a:t>
            </a:r>
          </a:p>
          <a:p>
            <a:pPr algn="ctr" eaLnBrk="1" hangingPunct="1">
              <a:spcBef>
                <a:spcPct val="0"/>
              </a:spcBef>
              <a:buFontTx/>
              <a:buNone/>
            </a:pPr>
            <a:r>
              <a:rPr lang="en-US" altLang="en-US" sz="1600" dirty="0">
                <a:latin typeface="Tahoma" panose="020B0604030504040204" pitchFamily="34" charset="0"/>
                <a:ea typeface="Tahoma" panose="020B0604030504040204" pitchFamily="34" charset="0"/>
                <a:cs typeface="Tahoma" panose="020B0604030504040204" pitchFamily="34" charset="0"/>
              </a:rPr>
              <a:t>Managing Attorney, Training &amp; Capacity Building</a:t>
            </a:r>
          </a:p>
          <a:p>
            <a:pPr algn="ctr" eaLnBrk="1" hangingPunct="1">
              <a:spcBef>
                <a:spcPct val="0"/>
              </a:spcBef>
              <a:buFontTx/>
              <a:buNone/>
            </a:pPr>
            <a:r>
              <a:rPr lang="en-US" altLang="en-US" sz="1600" dirty="0" err="1">
                <a:latin typeface="Tahoma" panose="020B0604030504040204" pitchFamily="34" charset="0"/>
                <a:ea typeface="Tahoma" panose="020B0604030504040204" pitchFamily="34" charset="0"/>
                <a:cs typeface="Tahoma" panose="020B0604030504040204" pitchFamily="34" charset="0"/>
              </a:rPr>
              <a:t>shawn.rahman@cuny.edu</a:t>
            </a:r>
            <a:endParaRPr lang="en-US" alt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8" name="Title 7"/>
          <p:cNvSpPr>
            <a:spLocks noGrp="1"/>
          </p:cNvSpPr>
          <p:nvPr>
            <p:ph type="title"/>
          </p:nvPr>
        </p:nvSpPr>
        <p:spPr>
          <a:solidFill>
            <a:schemeClr val="tx2">
              <a:lumMod val="75000"/>
            </a:schemeClr>
          </a:solidFill>
        </p:spPr>
        <p:txBody>
          <a:bodyPr/>
          <a:lstStyle/>
          <a:p>
            <a:pPr>
              <a:defRP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For additional assistance</a:t>
            </a:r>
          </a:p>
        </p:txBody>
      </p:sp>
      <p:sp>
        <p:nvSpPr>
          <p:cNvPr id="134148" name="Content Placeholder 9"/>
          <p:cNvSpPr>
            <a:spLocks noGrp="1"/>
          </p:cNvSpPr>
          <p:nvPr>
            <p:ph sz="half" idx="2"/>
          </p:nvPr>
        </p:nvSpPr>
        <p:spPr>
          <a:xfrm>
            <a:off x="1289211" y="1584129"/>
            <a:ext cx="3398837" cy="4434682"/>
          </a:xfrm>
        </p:spPr>
        <p:txBody>
          <a:bodyPr anchor="b"/>
          <a:lstStyle/>
          <a:p>
            <a:pPr algn="ctr" eaLnBrk="1" hangingPunct="1">
              <a:spcBef>
                <a:spcPct val="0"/>
              </a:spcBef>
              <a:buFontTx/>
              <a:buNone/>
            </a:pPr>
            <a:r>
              <a:rPr lang="en-US" altLang="en-US" sz="1600" b="1" dirty="0">
                <a:solidFill>
                  <a:srgbClr val="000000"/>
                </a:solidFill>
                <a:latin typeface="Tahoma" panose="020B0604030504040204" pitchFamily="34" charset="0"/>
                <a:ea typeface="Tahoma" panose="020B0604030504040204" pitchFamily="34" charset="0"/>
                <a:cs typeface="Tahoma" panose="020B0604030504040204" pitchFamily="34" charset="0"/>
              </a:rPr>
              <a:t>American Immigration</a:t>
            </a:r>
          </a:p>
          <a:p>
            <a:pPr algn="ctr" eaLnBrk="1" hangingPunct="1">
              <a:spcBef>
                <a:spcPct val="0"/>
              </a:spcBef>
              <a:buFontTx/>
              <a:buNone/>
            </a:pPr>
            <a:r>
              <a:rPr lang="en-US" altLang="en-US" sz="1600" b="1" dirty="0">
                <a:solidFill>
                  <a:srgbClr val="000000"/>
                </a:solidFill>
                <a:latin typeface="Tahoma" panose="020B0604030504040204" pitchFamily="34" charset="0"/>
                <a:ea typeface="Tahoma" panose="020B0604030504040204" pitchFamily="34" charset="0"/>
                <a:cs typeface="Tahoma" panose="020B0604030504040204" pitchFamily="34" charset="0"/>
              </a:rPr>
              <a:t>Lawyers Association</a:t>
            </a:r>
          </a:p>
          <a:p>
            <a:pPr algn="ctr" eaLnBrk="1" hangingPunct="1">
              <a:spcBef>
                <a:spcPct val="0"/>
              </a:spcBef>
              <a:buFontTx/>
              <a:buNone/>
            </a:pPr>
            <a:endParaRPr lang="en-US" altLang="en-US"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FontTx/>
              <a:buNone/>
            </a:pPr>
            <a:r>
              <a:rPr lang="en-US" alt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Paul Rampersaud</a:t>
            </a:r>
          </a:p>
          <a:p>
            <a:pPr algn="ctr" eaLnBrk="1" hangingPunct="1">
              <a:spcBef>
                <a:spcPct val="0"/>
              </a:spcBef>
              <a:buFontTx/>
              <a:buNone/>
            </a:pPr>
            <a:r>
              <a:rPr lang="en-US" alt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Grassroots Advocacy Associate</a:t>
            </a:r>
          </a:p>
          <a:p>
            <a:pPr algn="ctr" eaLnBrk="1" hangingPunct="1">
              <a:spcBef>
                <a:spcPct val="0"/>
              </a:spcBef>
              <a:buFontTx/>
              <a:buNone/>
            </a:pPr>
            <a:r>
              <a:rPr lang="en-US" alt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ctr" eaLnBrk="1" hangingPunct="1">
              <a:spcBef>
                <a:spcPct val="0"/>
              </a:spcBef>
              <a:buFontTx/>
              <a:buNone/>
            </a:pPr>
            <a:r>
              <a:rPr lang="en-US" alt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rPr>
              <a:t>prampersaud@aila.org</a:t>
            </a:r>
            <a:endParaRPr lang="en-US" altLang="en-US"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D570F755-AA79-494D-905C-FE19FF67E314}"/>
              </a:ext>
            </a:extLst>
          </p:cNvPr>
          <p:cNvPicPr>
            <a:picLocks noChangeAspect="1"/>
          </p:cNvPicPr>
          <p:nvPr/>
        </p:nvPicPr>
        <p:blipFill>
          <a:blip r:embed="rId3"/>
          <a:stretch>
            <a:fillRect/>
          </a:stretch>
        </p:blipFill>
        <p:spPr>
          <a:xfrm>
            <a:off x="6641476" y="2133600"/>
            <a:ext cx="3439295" cy="969256"/>
          </a:xfrm>
          <a:prstGeom prst="rect">
            <a:avLst/>
          </a:prstGeom>
        </p:spPr>
      </p:pic>
      <p:pic>
        <p:nvPicPr>
          <p:cNvPr id="3" name="Picture 2" descr="A flag with a blue and green circle&#10;&#10;Description automatically generated">
            <a:extLst>
              <a:ext uri="{FF2B5EF4-FFF2-40B4-BE49-F238E27FC236}">
                <a16:creationId xmlns:a16="http://schemas.microsoft.com/office/drawing/2014/main" id="{4E469EE3-599D-6B37-3A8D-6355EAD064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1584129"/>
            <a:ext cx="2286000" cy="22273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p:nvPr>
        </p:nvSpPr>
        <p:spPr>
          <a:xfrm>
            <a:off x="2209800" y="2693989"/>
            <a:ext cx="7772400" cy="1470025"/>
          </a:xfrm>
        </p:spPr>
        <p:txBody>
          <a:bodyPr>
            <a:normAutofit/>
          </a:bodyPr>
          <a:lstStyle/>
          <a:p>
            <a:pPr eaLnBrk="1" fontAlgn="auto" hangingPunct="1">
              <a:spcAft>
                <a:spcPts val="0"/>
              </a:spcAft>
              <a:defRPr/>
            </a:pPr>
            <a:r>
              <a:rPr lang="en-US" cap="all" dirty="0">
                <a:latin typeface="Arial Narrow" panose="020B0604020202020204" pitchFamily="34" charset="0"/>
                <a:cs typeface="Arial Narrow" panose="020B0604020202020204" pitchFamily="34" charset="0"/>
              </a:rPr>
              <a:t>Completing Form I-912</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ext Placeholder 2"/>
          <p:cNvSpPr txBox="1">
            <a:spLocks/>
          </p:cNvSpPr>
          <p:nvPr/>
        </p:nvSpPr>
        <p:spPr bwMode="auto">
          <a:xfrm>
            <a:off x="1752600" y="914401"/>
            <a:ext cx="8686800" cy="4221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ts val="0"/>
              </a:spcBef>
              <a:spcAft>
                <a:spcPts val="1200"/>
              </a:spcAft>
              <a:buSzPct val="80000"/>
              <a:buFont typeface="Arial" panose="020B0604020202020204" pitchFamily="34" charset="0"/>
              <a:buChar char="•"/>
              <a:defRPr/>
            </a:pPr>
            <a:r>
              <a:rPr lang="en-US" sz="2000" dirty="0">
                <a:latin typeface="+mj-lt"/>
                <a:cs typeface="Tahoma" pitchFamily="34" charset="0"/>
              </a:rPr>
              <a:t>Fillable PDF recommended (check USCIS website for latest version)</a:t>
            </a:r>
          </a:p>
          <a:p>
            <a:pPr marL="800100" lvl="1" indent="-342900" eaLnBrk="0" hangingPunct="0">
              <a:spcBef>
                <a:spcPts val="0"/>
              </a:spcBef>
              <a:spcAft>
                <a:spcPts val="1200"/>
              </a:spcAft>
              <a:buSzPct val="80000"/>
              <a:buFont typeface="Arial" panose="020B0604020202020204" pitchFamily="34" charset="0"/>
              <a:buChar char="•"/>
              <a:defRPr/>
            </a:pPr>
            <a:r>
              <a:rPr lang="en-US" sz="2000" dirty="0">
                <a:latin typeface="+mj-lt"/>
                <a:cs typeface="Tahoma" pitchFamily="34" charset="0"/>
              </a:rPr>
              <a:t>2013 version still accepted and much shorter (easier)</a:t>
            </a:r>
          </a:p>
          <a:p>
            <a:pPr marL="342900" indent="-342900" eaLnBrk="0" hangingPunct="0">
              <a:spcBef>
                <a:spcPts val="0"/>
              </a:spcBef>
              <a:spcAft>
                <a:spcPts val="1200"/>
              </a:spcAft>
              <a:buSzPct val="80000"/>
              <a:buFont typeface="Arial" panose="020B0604020202020204" pitchFamily="34" charset="0"/>
              <a:buChar char="•"/>
              <a:defRPr/>
            </a:pPr>
            <a:r>
              <a:rPr lang="en-US" sz="2000" dirty="0">
                <a:latin typeface="+mj-lt"/>
                <a:cs typeface="Tahoma" pitchFamily="34" charset="0"/>
              </a:rPr>
              <a:t>USCIS still not accepting fee-waivers via electronic filing</a:t>
            </a:r>
          </a:p>
          <a:p>
            <a:pPr marL="342900" indent="-342900" eaLnBrk="0" hangingPunct="0">
              <a:spcBef>
                <a:spcPts val="0"/>
              </a:spcBef>
              <a:spcAft>
                <a:spcPts val="1200"/>
              </a:spcAft>
              <a:buSzPct val="80000"/>
              <a:buFont typeface="Arial" panose="020B0604020202020204" pitchFamily="34" charset="0"/>
              <a:buChar char="•"/>
              <a:defRPr/>
            </a:pPr>
            <a:r>
              <a:rPr lang="en-US" sz="2000" dirty="0">
                <a:latin typeface="+mj-lt"/>
                <a:cs typeface="Tahoma" pitchFamily="34" charset="0"/>
              </a:rPr>
              <a:t>For applications completed by hand: </a:t>
            </a:r>
          </a:p>
          <a:p>
            <a:pPr marL="800100" lvl="1" indent="-342900" eaLnBrk="0" hangingPunct="0">
              <a:spcBef>
                <a:spcPts val="0"/>
              </a:spcBef>
              <a:spcAft>
                <a:spcPts val="1200"/>
              </a:spcAft>
              <a:buSzPct val="80000"/>
              <a:buFont typeface="Arial" panose="020B0604020202020204" pitchFamily="34" charset="0"/>
              <a:buChar char="•"/>
              <a:defRPr/>
            </a:pPr>
            <a:r>
              <a:rPr lang="en-US" sz="2000" dirty="0">
                <a:latin typeface="+mj-lt"/>
                <a:cs typeface="Tahoma" pitchFamily="34" charset="0"/>
              </a:rPr>
              <a:t>ALWAYS use a BLACK ballpoint pen</a:t>
            </a:r>
          </a:p>
          <a:p>
            <a:pPr marL="800100" lvl="1" indent="-342900" eaLnBrk="0" hangingPunct="0">
              <a:spcBef>
                <a:spcPts val="0"/>
              </a:spcBef>
              <a:spcAft>
                <a:spcPts val="1200"/>
              </a:spcAft>
              <a:buSzPct val="80000"/>
              <a:buFont typeface="Arial" panose="020B0604020202020204" pitchFamily="34" charset="0"/>
              <a:buChar char="•"/>
              <a:defRPr/>
            </a:pPr>
            <a:r>
              <a:rPr lang="en-US" sz="2000" dirty="0">
                <a:latin typeface="+mj-lt"/>
                <a:cs typeface="Tahoma" pitchFamily="34" charset="0"/>
              </a:rPr>
              <a:t>PRINT legibly. Do not use cursive script</a:t>
            </a:r>
          </a:p>
          <a:p>
            <a:pPr marL="228600" indent="-228600" eaLnBrk="0" hangingPunct="0">
              <a:spcBef>
                <a:spcPts val="0"/>
              </a:spcBef>
              <a:spcAft>
                <a:spcPts val="1200"/>
              </a:spcAft>
              <a:buSzPct val="80000"/>
              <a:buFont typeface="Tahoma" pitchFamily="34" charset="0"/>
              <a:buChar char="●"/>
              <a:defRPr/>
            </a:pPr>
            <a:r>
              <a:rPr lang="en-US" sz="2000" dirty="0">
                <a:latin typeface="+mj-lt"/>
                <a:cs typeface="Tahoma" pitchFamily="34" charset="0"/>
              </a:rPr>
              <a:t>Be sure to complete all relevant portions of the form, and have applicant(s) sign, date and print his or her name</a:t>
            </a:r>
          </a:p>
          <a:p>
            <a:pPr marL="228600" indent="-228600" eaLnBrk="0" hangingPunct="0">
              <a:spcBef>
                <a:spcPts val="0"/>
              </a:spcBef>
              <a:spcAft>
                <a:spcPts val="1200"/>
              </a:spcAft>
              <a:buSzPct val="80000"/>
              <a:buFont typeface="Tahoma" pitchFamily="34" charset="0"/>
              <a:buChar char="●"/>
              <a:defRPr/>
            </a:pPr>
            <a:r>
              <a:rPr lang="en-US" sz="2000" dirty="0">
                <a:latin typeface="+mj-lt"/>
                <a:cs typeface="Tahoma" pitchFamily="34" charset="0"/>
              </a:rPr>
              <a:t>On the I-912 Form, blank spaces for items that do not apply are OK</a:t>
            </a:r>
          </a:p>
          <a:p>
            <a:pPr marL="228600" indent="-228600" eaLnBrk="0" hangingPunct="0">
              <a:spcBef>
                <a:spcPts val="0"/>
              </a:spcBef>
              <a:spcAft>
                <a:spcPts val="1200"/>
              </a:spcAft>
              <a:buSzPct val="80000"/>
              <a:buFont typeface="Tahoma" pitchFamily="34" charset="0"/>
              <a:buChar char="●"/>
              <a:defRPr/>
            </a:pPr>
            <a:r>
              <a:rPr lang="en-US" sz="2000" dirty="0">
                <a:latin typeface="+mj-lt"/>
                <a:cs typeface="Tahoma" pitchFamily="34" charset="0"/>
              </a:rPr>
              <a:t>Write dates in the order month/day/year using eight digits (mm/</a:t>
            </a:r>
            <a:r>
              <a:rPr lang="en-US" sz="2000" dirty="0" err="1">
                <a:latin typeface="+mj-lt"/>
                <a:cs typeface="Tahoma" pitchFamily="34" charset="0"/>
              </a:rPr>
              <a:t>dd</a:t>
            </a:r>
            <a:r>
              <a:rPr lang="en-US" sz="2000" dirty="0">
                <a:latin typeface="+mj-lt"/>
                <a:cs typeface="Tahoma" pitchFamily="34" charset="0"/>
              </a:rPr>
              <a:t>/</a:t>
            </a:r>
            <a:r>
              <a:rPr lang="en-US" sz="2000" dirty="0" err="1">
                <a:latin typeface="+mj-lt"/>
                <a:cs typeface="Tahoma" pitchFamily="34" charset="0"/>
              </a:rPr>
              <a:t>yyyy</a:t>
            </a:r>
            <a:r>
              <a:rPr lang="en-US" sz="2000" dirty="0">
                <a:latin typeface="+mj-lt"/>
                <a:cs typeface="Tahoma" pitchFamily="34" charset="0"/>
              </a:rPr>
              <a:t>)</a:t>
            </a:r>
          </a:p>
          <a:p>
            <a:pPr marL="228600" indent="-228600" eaLnBrk="0" hangingPunct="0">
              <a:spcBef>
                <a:spcPts val="0"/>
              </a:spcBef>
              <a:spcAft>
                <a:spcPts val="1200"/>
              </a:spcAft>
              <a:buSzPct val="80000"/>
              <a:buFont typeface="Tahoma" pitchFamily="34" charset="0"/>
              <a:buChar char="●"/>
              <a:defRPr/>
            </a:pPr>
            <a:r>
              <a:rPr lang="en-US" sz="2000" dirty="0">
                <a:latin typeface="+mj-lt"/>
              </a:rPr>
              <a:t>All official agency documents submitted to USCIS must be in </a:t>
            </a:r>
            <a:r>
              <a:rPr lang="en-US" sz="2000" b="1" dirty="0">
                <a:latin typeface="+mj-lt"/>
              </a:rPr>
              <a:t>English</a:t>
            </a:r>
          </a:p>
          <a:p>
            <a:pPr lvl="1" indent="-228600" eaLnBrk="0" hangingPunct="0">
              <a:spcBef>
                <a:spcPts val="0"/>
              </a:spcBef>
              <a:spcAft>
                <a:spcPts val="1200"/>
              </a:spcAft>
              <a:buSzPct val="80000"/>
              <a:buFont typeface="Courier New" panose="02070309020205020404" pitchFamily="49" charset="0"/>
              <a:buChar char="o"/>
              <a:defRPr/>
            </a:pPr>
            <a:r>
              <a:rPr lang="en-US" sz="2000" dirty="0">
                <a:latin typeface="+mj-lt"/>
              </a:rPr>
              <a:t>Applicant should be provided a handout on how to obtain proper documentation if missing</a:t>
            </a:r>
            <a:endParaRPr lang="en-US" sz="2000" dirty="0">
              <a:latin typeface="+mj-lt"/>
              <a:cs typeface="Tahoma" pitchFamily="34" charset="0"/>
            </a:endParaRPr>
          </a:p>
        </p:txBody>
      </p:sp>
      <p:sp>
        <p:nvSpPr>
          <p:cNvPr id="2" name="Title 1"/>
          <p:cNvSpPr>
            <a:spLocks noGrp="1"/>
          </p:cNvSpPr>
          <p:nvPr>
            <p:ph type="title"/>
          </p:nvPr>
        </p:nvSpPr>
        <p:spPr>
          <a:xfrm>
            <a:off x="1524000" y="0"/>
            <a:ext cx="9144000" cy="914400"/>
          </a:xfrm>
        </p:spPr>
        <p:txBody>
          <a:bodyPr>
            <a:normAutofit/>
          </a:bodyPr>
          <a:lstStyle/>
          <a:p>
            <a:r>
              <a:rPr lang="en-US" sz="2800" dirty="0"/>
              <a:t>General Recommendations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3716" y="201911"/>
            <a:ext cx="8490857" cy="584775"/>
          </a:xfrm>
          <a:prstGeom prst="rect">
            <a:avLst/>
          </a:prstGeom>
          <a:noFill/>
        </p:spPr>
        <p:txBody>
          <a:bodyPr wrap="square" rtlCol="0">
            <a:spAutoFit/>
          </a:bodyPr>
          <a:lstStyle/>
          <a:p>
            <a:pPr>
              <a:spcBef>
                <a:spcPct val="0"/>
              </a:spcBef>
            </a:pPr>
            <a:r>
              <a:rPr lang="en-US" sz="3200" b="1" dirty="0">
                <a:solidFill>
                  <a:srgbClr val="0D3692"/>
                </a:solidFill>
                <a:latin typeface="+mj-lt"/>
                <a:cs typeface="+mj-cs"/>
              </a:rPr>
              <a:t>Completing the I-912</a:t>
            </a:r>
          </a:p>
        </p:txBody>
      </p:sp>
      <p:sp>
        <p:nvSpPr>
          <p:cNvPr id="6" name="Content Placeholder 4">
            <a:extLst>
              <a:ext uri="{FF2B5EF4-FFF2-40B4-BE49-F238E27FC236}">
                <a16:creationId xmlns:a16="http://schemas.microsoft.com/office/drawing/2014/main" id="{E05F0E32-14F4-824A-BAFD-BF8896B115CD}"/>
              </a:ext>
            </a:extLst>
          </p:cNvPr>
          <p:cNvSpPr txBox="1">
            <a:spLocks/>
          </p:cNvSpPr>
          <p:nvPr/>
        </p:nvSpPr>
        <p:spPr bwMode="auto">
          <a:xfrm>
            <a:off x="1893532" y="960045"/>
            <a:ext cx="8122360" cy="493318"/>
          </a:xfrm>
          <a:prstGeom prst="rect">
            <a:avLst/>
          </a:prstGeom>
          <a:solidFill>
            <a:schemeClr val="bg1">
              <a:lumMod val="95000"/>
            </a:schemeClr>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ＭＳ Ｐゴシック" charset="-128"/>
                <a:cs typeface="+mn-cs"/>
              </a:defRPr>
            </a:lvl1pPr>
            <a:lvl2pPr marL="623888" indent="-276225" algn="l" rtl="0" eaLnBrk="0" fontAlgn="base" hangingPunct="0">
              <a:spcBef>
                <a:spcPct val="20000"/>
              </a:spcBef>
              <a:spcAft>
                <a:spcPct val="0"/>
              </a:spcAft>
              <a:buChar char="–"/>
              <a:defRPr sz="2200">
                <a:solidFill>
                  <a:schemeClr val="tx1"/>
                </a:solidFill>
                <a:latin typeface="+mn-lt"/>
                <a:ea typeface="ＭＳ Ｐゴシック" charset="-128"/>
              </a:defRPr>
            </a:lvl2pPr>
            <a:lvl3pPr marL="855663" indent="-231775" algn="l" rtl="0" eaLnBrk="0" fontAlgn="base" hangingPunct="0">
              <a:spcBef>
                <a:spcPct val="20000"/>
              </a:spcBef>
              <a:spcAft>
                <a:spcPct val="0"/>
              </a:spcAft>
              <a:buChar char="•"/>
              <a:defRPr sz="2200">
                <a:solidFill>
                  <a:schemeClr val="tx1"/>
                </a:solidFill>
                <a:latin typeface="+mn-lt"/>
                <a:ea typeface="ＭＳ Ｐゴシック" charset="-128"/>
              </a:defRPr>
            </a:lvl3pPr>
            <a:lvl4pPr marL="1146175" indent="-290513" algn="l" rtl="0" eaLnBrk="0" fontAlgn="base" hangingPunct="0">
              <a:spcBef>
                <a:spcPct val="20000"/>
              </a:spcBef>
              <a:spcAft>
                <a:spcPct val="0"/>
              </a:spcAft>
              <a:buChar char="–"/>
              <a:defRPr sz="2200">
                <a:solidFill>
                  <a:schemeClr val="tx1"/>
                </a:solidFill>
                <a:latin typeface="+mn-lt"/>
                <a:ea typeface="ＭＳ Ｐゴシック" charset="-128"/>
              </a:defRPr>
            </a:lvl4pPr>
            <a:lvl5pPr marL="1422400" indent="-276225" algn="l" rtl="0" eaLnBrk="0" fontAlgn="base" hangingPunct="0">
              <a:spcBef>
                <a:spcPct val="20000"/>
              </a:spcBef>
              <a:spcAft>
                <a:spcPct val="0"/>
              </a:spcAft>
              <a:buChar char="»"/>
              <a:defRPr sz="22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ts val="0"/>
              </a:spcBef>
              <a:spcAft>
                <a:spcPts val="600"/>
              </a:spcAft>
            </a:pPr>
            <a:r>
              <a:rPr lang="en-US" sz="2000" kern="0" dirty="0">
                <a:solidFill>
                  <a:srgbClr val="FF0000"/>
                </a:solidFill>
              </a:rPr>
              <a:t>Current edition: 07/22/25 Edition; Expires 03/31/2027; 8 Pages</a:t>
            </a:r>
          </a:p>
        </p:txBody>
      </p:sp>
      <p:sp>
        <p:nvSpPr>
          <p:cNvPr id="2" name="TextBox 1">
            <a:extLst>
              <a:ext uri="{FF2B5EF4-FFF2-40B4-BE49-F238E27FC236}">
                <a16:creationId xmlns:a16="http://schemas.microsoft.com/office/drawing/2014/main" id="{8915D64B-0DDB-3B41-9D21-DBB10074C88B}"/>
              </a:ext>
            </a:extLst>
          </p:cNvPr>
          <p:cNvSpPr txBox="1"/>
          <p:nvPr/>
        </p:nvSpPr>
        <p:spPr>
          <a:xfrm>
            <a:off x="4614697" y="1932124"/>
            <a:ext cx="3421152" cy="307777"/>
          </a:xfrm>
          <a:prstGeom prst="rect">
            <a:avLst/>
          </a:prstGeom>
          <a:solidFill>
            <a:schemeClr val="bg1">
              <a:lumMod val="95000"/>
            </a:schemeClr>
          </a:solidFill>
          <a:ln>
            <a:solidFill>
              <a:srgbClr val="FF0000"/>
            </a:solidFill>
          </a:ln>
        </p:spPr>
        <p:txBody>
          <a:bodyPr wrap="square" rtlCol="0">
            <a:spAutoFit/>
          </a:bodyPr>
          <a:lstStyle/>
          <a:p>
            <a:r>
              <a:rPr lang="en-US" sz="1400" dirty="0">
                <a:solidFill>
                  <a:srgbClr val="FF0000"/>
                </a:solidFill>
              </a:rPr>
              <a:t>TOP RIGHT; PAGE 1</a:t>
            </a:r>
          </a:p>
        </p:txBody>
      </p:sp>
      <p:sp>
        <p:nvSpPr>
          <p:cNvPr id="8" name="TextBox 7">
            <a:extLst>
              <a:ext uri="{FF2B5EF4-FFF2-40B4-BE49-F238E27FC236}">
                <a16:creationId xmlns:a16="http://schemas.microsoft.com/office/drawing/2014/main" id="{81CACD5D-5D5A-A545-9457-757D79155A5A}"/>
              </a:ext>
            </a:extLst>
          </p:cNvPr>
          <p:cNvSpPr txBox="1"/>
          <p:nvPr/>
        </p:nvSpPr>
        <p:spPr>
          <a:xfrm>
            <a:off x="6325274" y="6013885"/>
            <a:ext cx="2186481" cy="307777"/>
          </a:xfrm>
          <a:prstGeom prst="rect">
            <a:avLst/>
          </a:prstGeom>
          <a:solidFill>
            <a:schemeClr val="bg1">
              <a:lumMod val="95000"/>
            </a:schemeClr>
          </a:solidFill>
          <a:ln>
            <a:solidFill>
              <a:srgbClr val="FF0000"/>
            </a:solidFill>
          </a:ln>
        </p:spPr>
        <p:txBody>
          <a:bodyPr wrap="square" rtlCol="0">
            <a:spAutoFit/>
          </a:bodyPr>
          <a:lstStyle/>
          <a:p>
            <a:r>
              <a:rPr lang="en-US" sz="1400" dirty="0">
                <a:solidFill>
                  <a:srgbClr val="FF0000"/>
                </a:solidFill>
              </a:rPr>
              <a:t>BOTTOM LEFT; PAGE 1</a:t>
            </a:r>
          </a:p>
        </p:txBody>
      </p:sp>
      <p:pic>
        <p:nvPicPr>
          <p:cNvPr id="7" name="Picture 6" descr="A close up of a sign&#10;&#10;AI-generated content may be incorrect.">
            <a:extLst>
              <a:ext uri="{FF2B5EF4-FFF2-40B4-BE49-F238E27FC236}">
                <a16:creationId xmlns:a16="http://schemas.microsoft.com/office/drawing/2014/main" id="{6D42699A-C809-581D-1D54-D33A8B33BD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3532" y="2486298"/>
            <a:ext cx="8317268" cy="1242707"/>
          </a:xfrm>
          <a:prstGeom prst="rect">
            <a:avLst/>
          </a:prstGeom>
          <a:ln>
            <a:solidFill>
              <a:schemeClr val="tx1"/>
            </a:solidFill>
          </a:ln>
        </p:spPr>
      </p:pic>
      <p:sp>
        <p:nvSpPr>
          <p:cNvPr id="5" name="Donut 4">
            <a:extLst>
              <a:ext uri="{FF2B5EF4-FFF2-40B4-BE49-F238E27FC236}">
                <a16:creationId xmlns:a16="http://schemas.microsoft.com/office/drawing/2014/main" id="{D48F50F4-2D16-3B44-B0A6-D63962FC59C0}"/>
              </a:ext>
            </a:extLst>
          </p:cNvPr>
          <p:cNvSpPr/>
          <p:nvPr/>
        </p:nvSpPr>
        <p:spPr bwMode="auto">
          <a:xfrm>
            <a:off x="8925642" y="2605985"/>
            <a:ext cx="1372825" cy="1242706"/>
          </a:xfrm>
          <a:prstGeom prst="donut">
            <a:avLst>
              <a:gd name="adj" fmla="val 1838"/>
            </a:avLst>
          </a:prstGeom>
          <a:solidFill>
            <a:srgbClr val="FF0000"/>
          </a:solidFill>
          <a:ln w="6350" cap="flat" cmpd="sng" algn="ctr">
            <a:solidFill>
              <a:srgbClr val="FF0000"/>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spAutoFit/>
          </a:bodyPr>
          <a:lstStyle/>
          <a:p>
            <a:pPr algn="ctr" eaLnBrk="0" hangingPunct="0">
              <a:spcBef>
                <a:spcPct val="50000"/>
              </a:spcBef>
            </a:pPr>
            <a:endParaRPr lang="en-US" sz="4000" b="1">
              <a:latin typeface="Tahoma" charset="0"/>
            </a:endParaRPr>
          </a:p>
        </p:txBody>
      </p:sp>
      <p:pic>
        <p:nvPicPr>
          <p:cNvPr id="11" name="Picture 10" descr="A close-up of a registration form&#10;&#10;AI-generated content may be incorrect.">
            <a:extLst>
              <a:ext uri="{FF2B5EF4-FFF2-40B4-BE49-F238E27FC236}">
                <a16:creationId xmlns:a16="http://schemas.microsoft.com/office/drawing/2014/main" id="{13219144-7B42-08E8-F61B-C5DD2D53F9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3716" y="4477987"/>
            <a:ext cx="4381500" cy="1714500"/>
          </a:xfrm>
          <a:prstGeom prst="rect">
            <a:avLst/>
          </a:prstGeom>
          <a:ln>
            <a:solidFill>
              <a:schemeClr val="tx1"/>
            </a:solidFill>
          </a:ln>
        </p:spPr>
      </p:pic>
      <p:sp>
        <p:nvSpPr>
          <p:cNvPr id="9" name="Donut 8">
            <a:extLst>
              <a:ext uri="{FF2B5EF4-FFF2-40B4-BE49-F238E27FC236}">
                <a16:creationId xmlns:a16="http://schemas.microsoft.com/office/drawing/2014/main" id="{0D96E762-DF19-B04F-AF1E-090E84C269B4}"/>
              </a:ext>
            </a:extLst>
          </p:cNvPr>
          <p:cNvSpPr/>
          <p:nvPr/>
        </p:nvSpPr>
        <p:spPr bwMode="auto">
          <a:xfrm>
            <a:off x="3733800" y="5233302"/>
            <a:ext cx="1125260" cy="780583"/>
          </a:xfrm>
          <a:prstGeom prst="donut">
            <a:avLst>
              <a:gd name="adj" fmla="val 1838"/>
            </a:avLst>
          </a:prstGeom>
          <a:solidFill>
            <a:srgbClr val="FF0000"/>
          </a:solidFill>
          <a:ln w="6350" cap="flat" cmpd="sng" algn="ctr">
            <a:solidFill>
              <a:srgbClr val="FF0000"/>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spAutoFit/>
          </a:bodyPr>
          <a:lstStyle/>
          <a:p>
            <a:pPr algn="ctr" eaLnBrk="0" hangingPunct="0">
              <a:spcBef>
                <a:spcPct val="50000"/>
              </a:spcBef>
            </a:pPr>
            <a:endParaRPr lang="en-US" sz="4000" b="1">
              <a:latin typeface="Tahoma" charset="0"/>
            </a:endParaRPr>
          </a:p>
        </p:txBody>
      </p:sp>
    </p:spTree>
    <p:extLst>
      <p:ext uri="{BB962C8B-B14F-4D97-AF65-F5344CB8AC3E}">
        <p14:creationId xmlns:p14="http://schemas.microsoft.com/office/powerpoint/2010/main" val="319638479"/>
      </p:ext>
    </p:extLst>
  </p:cSld>
  <p:clrMapOvr>
    <a:masterClrMapping/>
  </p:clrMapOvr>
  <p:transition/>
</p:sld>
</file>

<file path=ppt/theme/theme1.xml><?xml version="1.0" encoding="utf-8"?>
<a:theme xmlns:a="http://schemas.openxmlformats.org/drawingml/2006/main" name="Office Theme">
  <a:themeElements>
    <a:clrScheme name="Custom">
      <a:dk1>
        <a:sysClr val="windowText" lastClr="000000"/>
      </a:dk1>
      <a:lt1>
        <a:sysClr val="window" lastClr="FFFFFF"/>
      </a:lt1>
      <a:dk2>
        <a:srgbClr val="1D3A83"/>
      </a:dk2>
      <a:lt2>
        <a:srgbClr val="EEECE1"/>
      </a:lt2>
      <a:accent1>
        <a:srgbClr val="00B0D8"/>
      </a:accent1>
      <a:accent2>
        <a:srgbClr val="D14699"/>
      </a:accent2>
      <a:accent3>
        <a:srgbClr val="74B74A"/>
      </a:accent3>
      <a:accent4>
        <a:srgbClr val="00758F"/>
      </a:accent4>
      <a:accent5>
        <a:srgbClr val="761C59"/>
      </a:accent5>
      <a:accent6>
        <a:srgbClr val="FDBB63"/>
      </a:accent6>
      <a:hlink>
        <a:srgbClr val="0000FF"/>
      </a:hlink>
      <a:folHlink>
        <a:srgbClr val="800080"/>
      </a:folHlink>
    </a:clrScheme>
    <a:fontScheme name="Webinar Defaul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69CE86A7C264FA90E9354615C442D" ma:contentTypeVersion="0" ma:contentTypeDescription="Create a new document." ma:contentTypeScope="" ma:versionID="0f72fb09960c8c18b54784884da692c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429C2C-7478-409C-8F2B-B0CC77BB8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AF83F82-0632-4531-A463-71505784FE09}">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24D7CAB-01EA-4712-AB5A-83B0AC550F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25872</TotalTime>
  <Words>2663</Words>
  <Application>Microsoft Macintosh PowerPoint</Application>
  <PresentationFormat>Widescreen</PresentationFormat>
  <Paragraphs>319</Paragraphs>
  <Slides>61</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Arial</vt:lpstr>
      <vt:lpstr>Arial Narrow</vt:lpstr>
      <vt:lpstr>Calibri</vt:lpstr>
      <vt:lpstr>Courier New</vt:lpstr>
      <vt:lpstr>Gotham Book</vt:lpstr>
      <vt:lpstr>Segoe UI</vt:lpstr>
      <vt:lpstr>Symbol</vt:lpstr>
      <vt:lpstr>Tahoma</vt:lpstr>
      <vt:lpstr>Wingdings</vt:lpstr>
      <vt:lpstr>Office Theme</vt:lpstr>
      <vt:lpstr>PowerPoint Presentation</vt:lpstr>
      <vt:lpstr>AILA Citizenship Day</vt:lpstr>
      <vt:lpstr>PowerPoint Presentation</vt:lpstr>
      <vt:lpstr>PowerPoint Presentation</vt:lpstr>
      <vt:lpstr>Eligibility Requirements for Fee WaiverS</vt:lpstr>
      <vt:lpstr>USCIS Fee-Waiver for Naturalization</vt:lpstr>
      <vt:lpstr>Completing Form I-912</vt:lpstr>
      <vt:lpstr>General Recommendations</vt:lpstr>
      <vt:lpstr>PowerPoint Presentation</vt:lpstr>
      <vt:lpstr>PowerPoint Presentation</vt:lpstr>
      <vt:lpstr>Part 1: Basis for Your Request</vt:lpstr>
      <vt:lpstr>PowerPoint Presentation</vt:lpstr>
      <vt:lpstr>PowerPoint Presentation</vt:lpstr>
      <vt:lpstr>Part 3: Applications and Petitions for Which You Are Requesting a Fee Waiver</vt:lpstr>
      <vt:lpstr>Means-Tested Public Benefits</vt:lpstr>
      <vt:lpstr>Means-Tested Public Benefits</vt:lpstr>
      <vt:lpstr>Examples of “Means-Tested Benefits”</vt:lpstr>
      <vt:lpstr>NOT “Means-Tested Benefits”</vt:lpstr>
      <vt:lpstr>Practice Point: Supporting Documentation  Means-Tested Benefits </vt:lpstr>
      <vt:lpstr>Part 4: Means-Tested Benefits</vt:lpstr>
      <vt:lpstr>PowerPoint Presentation</vt:lpstr>
      <vt:lpstr>Sample Medicaid Letter  NYC HRA</vt:lpstr>
      <vt:lpstr>Sample Medicaid Letter  NY State of Health (NYSOH)</vt:lpstr>
      <vt:lpstr>Sample Essential Plan Letter  NY State of Health (NYSOH)</vt:lpstr>
      <vt:lpstr>Sample Rejected Medicaid Letter</vt:lpstr>
      <vt:lpstr>Sample SNAP Budget Letter  NYC HRA</vt:lpstr>
      <vt:lpstr>Sample Cash Assistance  NYC HRA</vt:lpstr>
      <vt:lpstr>Sample Home Energy Assistance Program (HEAP)   NYC HRA</vt:lpstr>
      <vt:lpstr>Sample Section 8 Housing Voucher  NYCHA   </vt:lpstr>
      <vt:lpstr>Income at or below 150%  of Poverty Guidelines</vt:lpstr>
      <vt:lpstr>Section 5: Household Income</vt:lpstr>
      <vt:lpstr>PowerPoint Presentation</vt:lpstr>
      <vt:lpstr>PowerPoint Presentation</vt:lpstr>
      <vt:lpstr>PowerPoint Presentation</vt:lpstr>
      <vt:lpstr>PowerPoint Presentation</vt:lpstr>
      <vt:lpstr>PowerPoint Presentation</vt:lpstr>
      <vt:lpstr>Exceptions to Transcripts</vt:lpstr>
      <vt:lpstr>Exceptions to Transcripts</vt:lpstr>
      <vt:lpstr>Exceptions to Transcripts</vt:lpstr>
      <vt:lpstr>Exceptions to Transcripts</vt:lpstr>
      <vt:lpstr>Some Other Exceptions to Transcripts</vt:lpstr>
      <vt:lpstr>Documentation Red Flags</vt:lpstr>
      <vt:lpstr>Part 5: Income at or Below 150 Percent of the Federal Poverty Guidelines</vt:lpstr>
      <vt:lpstr>Practice Point: Determining Household Size</vt:lpstr>
      <vt:lpstr>PowerPoint Presentation</vt:lpstr>
      <vt:lpstr>PowerPoint Presentation</vt:lpstr>
      <vt:lpstr>PowerPoint Presentation</vt:lpstr>
      <vt:lpstr>Practice Point: Household Income  Below 150% RED Flags</vt:lpstr>
      <vt:lpstr>Part 6: Financial Hardship</vt:lpstr>
      <vt:lpstr>Part 6: Financial Hardship</vt:lpstr>
      <vt:lpstr>Part 6: Financial Hardship</vt:lpstr>
      <vt:lpstr>Part 7: Requestor’s Statement, Contact Information, Certification, and Signature</vt:lpstr>
      <vt:lpstr>Part 8: Interpreter’s Contact Information, Certification, and Signature</vt:lpstr>
      <vt:lpstr>Part 9: Contact Information, Declaration and Signature of Person Preparing this Request, if Other Than the Requestor</vt:lpstr>
      <vt:lpstr>Part 10: Additional Information</vt:lpstr>
      <vt:lpstr>Common Reasons for Rejection of Fee Waiver</vt:lpstr>
      <vt:lpstr>After Filing…</vt:lpstr>
      <vt:lpstr>Eligibility Requirements for a REDUCED FEE</vt:lpstr>
      <vt:lpstr>Income Guidelines for Reduced Fee</vt:lpstr>
      <vt:lpstr>PowerPoint Presentation</vt:lpstr>
      <vt:lpstr>For additional assistance</vt:lpstr>
    </vt:vector>
  </TitlesOfParts>
  <Company>City University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Naturalization CLE PRBA CLRN</dc:title>
  <dc:subject>CLE Training</dc:subject>
  <dc:creator>CUNY Citizenship Now!</dc:creator>
  <cp:lastModifiedBy>Shawn Rahman</cp:lastModifiedBy>
  <cp:revision>1055</cp:revision>
  <cp:lastPrinted>2018-08-31T20:30:43Z</cp:lastPrinted>
  <dcterms:created xsi:type="dcterms:W3CDTF">2011-04-22T14:33:26Z</dcterms:created>
  <dcterms:modified xsi:type="dcterms:W3CDTF">2025-09-02T23:48:35Z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0x0101004E369CE86A7C264FA90E9354615C442D</vt:lpwstr>
  </property>
</Properties>
</file>